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sldIdLst>
    <p:sldId id="453" r:id="rId2"/>
    <p:sldId id="466" r:id="rId3"/>
    <p:sldId id="457" r:id="rId4"/>
    <p:sldId id="458" r:id="rId5"/>
    <p:sldId id="459" r:id="rId6"/>
    <p:sldId id="460" r:id="rId7"/>
    <p:sldId id="461" r:id="rId8"/>
    <p:sldId id="464" r:id="rId9"/>
    <p:sldId id="465" r:id="rId10"/>
    <p:sldId id="454" r:id="rId11"/>
    <p:sldId id="322" r:id="rId12"/>
    <p:sldId id="395" r:id="rId13"/>
    <p:sldId id="455" r:id="rId14"/>
    <p:sldId id="361" r:id="rId15"/>
    <p:sldId id="328" r:id="rId16"/>
    <p:sldId id="338" r:id="rId17"/>
    <p:sldId id="456" r:id="rId18"/>
    <p:sldId id="452" r:id="rId19"/>
    <p:sldId id="481" r:id="rId20"/>
    <p:sldId id="480" r:id="rId21"/>
    <p:sldId id="340" r:id="rId22"/>
    <p:sldId id="422" r:id="rId23"/>
    <p:sldId id="491" r:id="rId24"/>
    <p:sldId id="493" r:id="rId25"/>
    <p:sldId id="495" r:id="rId26"/>
    <p:sldId id="496" r:id="rId27"/>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autoAdjust="0"/>
    <p:restoredTop sz="94564" autoAdjust="0"/>
  </p:normalViewPr>
  <p:slideViewPr>
    <p:cSldViewPr>
      <p:cViewPr varScale="1">
        <p:scale>
          <a:sx n="103" d="100"/>
          <a:sy n="103" d="100"/>
        </p:scale>
        <p:origin x="2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38"/>
    </p:cViewPr>
  </p:sorterViewPr>
  <p:notesViewPr>
    <p:cSldViewPr>
      <p:cViewPr varScale="1">
        <p:scale>
          <a:sx n="60" d="100"/>
          <a:sy n="60" d="100"/>
        </p:scale>
        <p:origin x="-1692" y="-6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de-DE"/>
          </a:p>
        </p:txBody>
      </p:sp>
      <p:sp>
        <p:nvSpPr>
          <p:cNvPr id="235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de-DE"/>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zur Bearbeitung der Master-Textformate</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de-DE"/>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9CC4F367-67F6-49BC-AFB2-6779DB1D4B41}" type="slidenum">
              <a:rPr lang="de-DE"/>
              <a:pPr>
                <a:defRPr/>
              </a:pPr>
              <a:t>‹Nr.›</a:t>
            </a:fld>
            <a:endParaRPr lang="de-DE"/>
          </a:p>
        </p:txBody>
      </p:sp>
    </p:spTree>
    <p:extLst>
      <p:ext uri="{BB962C8B-B14F-4D97-AF65-F5344CB8AC3E}">
        <p14:creationId xmlns:p14="http://schemas.microsoft.com/office/powerpoint/2010/main" val="42682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9CC4F367-67F6-49BC-AFB2-6779DB1D4B41}" type="slidenum">
              <a:rPr lang="de-DE" smtClean="0"/>
              <a:pPr>
                <a:defRPr/>
              </a:pPr>
              <a:t>12</a:t>
            </a:fld>
            <a:endParaRPr lang="de-DE"/>
          </a:p>
        </p:txBody>
      </p:sp>
    </p:spTree>
    <p:extLst>
      <p:ext uri="{BB962C8B-B14F-4D97-AF65-F5344CB8AC3E}">
        <p14:creationId xmlns:p14="http://schemas.microsoft.com/office/powerpoint/2010/main" val="366353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1032" descr="Gold bar"/>
          <p:cNvSpPr>
            <a:spLocks noChangeArrowheads="1"/>
          </p:cNvSpPr>
          <p:nvPr/>
        </p:nvSpPr>
        <p:spPr bwMode="auto">
          <a:xfrm>
            <a:off x="228600" y="2889250"/>
            <a:ext cx="2870200" cy="201613"/>
          </a:xfrm>
          <a:prstGeom prst="rect">
            <a:avLst/>
          </a:prstGeom>
          <a:solidFill>
            <a:schemeClr val="bg2"/>
          </a:solidFill>
          <a:ln>
            <a:noFill/>
          </a:ln>
          <a:extLst/>
        </p:spPr>
        <p:txBody>
          <a:bodyPr wrap="none" anchor="ctr"/>
          <a:lstStyle/>
          <a:p>
            <a:pPr eaLnBrk="0" hangingPunct="0">
              <a:defRPr/>
            </a:pPr>
            <a:endParaRPr lang="de-DE"/>
          </a:p>
        </p:txBody>
      </p:sp>
      <p:sp>
        <p:nvSpPr>
          <p:cNvPr id="5" name="Rectangle 1033" descr="Orange bar"/>
          <p:cNvSpPr>
            <a:spLocks noChangeArrowheads="1"/>
          </p:cNvSpPr>
          <p:nvPr/>
        </p:nvSpPr>
        <p:spPr bwMode="auto">
          <a:xfrm>
            <a:off x="3098800" y="2889250"/>
            <a:ext cx="2870200" cy="201613"/>
          </a:xfrm>
          <a:prstGeom prst="rect">
            <a:avLst/>
          </a:prstGeom>
          <a:solidFill>
            <a:schemeClr val="accent1"/>
          </a:solidFill>
          <a:ln>
            <a:noFill/>
          </a:ln>
          <a:extLst/>
        </p:spPr>
        <p:txBody>
          <a:bodyPr wrap="none" anchor="ctr"/>
          <a:lstStyle/>
          <a:p>
            <a:pPr eaLnBrk="0" hangingPunct="0">
              <a:defRPr/>
            </a:pPr>
            <a:endParaRPr lang="de-DE"/>
          </a:p>
        </p:txBody>
      </p:sp>
      <p:sp>
        <p:nvSpPr>
          <p:cNvPr id="6" name="Rectangle 1034" descr="Slate bar"/>
          <p:cNvSpPr>
            <a:spLocks noChangeArrowheads="1"/>
          </p:cNvSpPr>
          <p:nvPr/>
        </p:nvSpPr>
        <p:spPr bwMode="auto">
          <a:xfrm>
            <a:off x="5969000" y="2889250"/>
            <a:ext cx="2870200" cy="201613"/>
          </a:xfrm>
          <a:prstGeom prst="rect">
            <a:avLst/>
          </a:prstGeom>
          <a:solidFill>
            <a:schemeClr val="tx2"/>
          </a:solidFill>
          <a:ln>
            <a:noFill/>
          </a:ln>
          <a:extLst/>
        </p:spPr>
        <p:txBody>
          <a:bodyPr wrap="none" anchor="ctr"/>
          <a:lstStyle/>
          <a:p>
            <a:pPr eaLnBrk="0" hangingPunct="0">
              <a:defRPr/>
            </a:pPr>
            <a:endParaRPr lang="de-DE"/>
          </a:p>
        </p:txBody>
      </p:sp>
      <p:sp>
        <p:nvSpPr>
          <p:cNvPr id="16386" name="Rectangle 1026"/>
          <p:cNvSpPr>
            <a:spLocks noGrp="1" noChangeArrowheads="1"/>
          </p:cNvSpPr>
          <p:nvPr>
            <p:ph type="ctrTitle"/>
          </p:nvPr>
        </p:nvSpPr>
        <p:spPr>
          <a:xfrm>
            <a:off x="685800" y="685800"/>
            <a:ext cx="7772400" cy="2127250"/>
          </a:xfrm>
        </p:spPr>
        <p:txBody>
          <a:bodyPr/>
          <a:lstStyle>
            <a:lvl1pPr algn="ctr">
              <a:defRPr sz="5800"/>
            </a:lvl1pPr>
          </a:lstStyle>
          <a:p>
            <a:r>
              <a:rPr lang="de-DE"/>
              <a:t>Titelmasterformat durch Klicken bearbeiten</a:t>
            </a:r>
          </a:p>
        </p:txBody>
      </p:sp>
      <p:sp>
        <p:nvSpPr>
          <p:cNvPr id="16387" name="Rectangle 1027"/>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de-DE"/>
              <a:t>Formatvorlage des Untertitelmasters durch Klicken bearbeiten</a:t>
            </a:r>
          </a:p>
        </p:txBody>
      </p:sp>
      <p:sp>
        <p:nvSpPr>
          <p:cNvPr id="7" name="Rectangle 1028"/>
          <p:cNvSpPr>
            <a:spLocks noGrp="1" noChangeArrowheads="1"/>
          </p:cNvSpPr>
          <p:nvPr>
            <p:ph type="dt" sz="half" idx="10"/>
          </p:nvPr>
        </p:nvSpPr>
        <p:spPr/>
        <p:txBody>
          <a:bodyPr/>
          <a:lstStyle>
            <a:lvl1pPr>
              <a:defRPr/>
            </a:lvl1pPr>
          </a:lstStyle>
          <a:p>
            <a:pPr>
              <a:defRPr/>
            </a:pPr>
            <a:endParaRPr lang="de-DE"/>
          </a:p>
        </p:txBody>
      </p:sp>
      <p:sp>
        <p:nvSpPr>
          <p:cNvPr id="8" name="Rectangle 1029"/>
          <p:cNvSpPr>
            <a:spLocks noGrp="1" noChangeArrowheads="1"/>
          </p:cNvSpPr>
          <p:nvPr>
            <p:ph type="ftr" sz="quarter" idx="11"/>
          </p:nvPr>
        </p:nvSpPr>
        <p:spPr/>
        <p:txBody>
          <a:bodyPr/>
          <a:lstStyle>
            <a:lvl1pPr>
              <a:defRPr/>
            </a:lvl1pPr>
          </a:lstStyle>
          <a:p>
            <a:pPr>
              <a:defRPr/>
            </a:pPr>
            <a:endParaRPr lang="de-DE"/>
          </a:p>
        </p:txBody>
      </p:sp>
      <p:sp>
        <p:nvSpPr>
          <p:cNvPr id="9" name="Rectangle 1030"/>
          <p:cNvSpPr>
            <a:spLocks noGrp="1" noChangeArrowheads="1"/>
          </p:cNvSpPr>
          <p:nvPr>
            <p:ph type="sldNum" sz="quarter" idx="12"/>
          </p:nvPr>
        </p:nvSpPr>
        <p:spPr/>
        <p:txBody>
          <a:bodyPr/>
          <a:lstStyle>
            <a:lvl1pPr>
              <a:defRPr/>
            </a:lvl1pPr>
          </a:lstStyle>
          <a:p>
            <a:pPr>
              <a:defRPr/>
            </a:pPr>
            <a:fld id="{89958B71-F5B4-4F97-929B-D53FB411C990}"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6365938-093F-4DC1-9532-BFB90A1A51AC}"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F023DC7A-B54D-4866-9E1E-021005B7B0EE}"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4648200" y="1600200"/>
            <a:ext cx="4038600" cy="2189163"/>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648200" y="3941763"/>
            <a:ext cx="4038600" cy="2189162"/>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Rectangle 4"/>
          <p:cNvSpPr>
            <a:spLocks noGrp="1" noChangeArrowheads="1"/>
          </p:cNvSpPr>
          <p:nvPr>
            <p:ph type="dt" sz="half" idx="10"/>
          </p:nvPr>
        </p:nvSpPr>
        <p:spPr>
          <a:ln/>
        </p:spPr>
        <p:txBody>
          <a:bodyPr/>
          <a:lstStyle>
            <a:lvl1pPr>
              <a:defRPr/>
            </a:lvl1pPr>
          </a:lstStyle>
          <a:p>
            <a:pPr>
              <a:defRPr/>
            </a:pPr>
            <a:endParaRPr lang="de-DE"/>
          </a:p>
        </p:txBody>
      </p:sp>
      <p:sp>
        <p:nvSpPr>
          <p:cNvPr id="7" name="Rectangle 5"/>
          <p:cNvSpPr>
            <a:spLocks noGrp="1" noChangeArrowheads="1"/>
          </p:cNvSpPr>
          <p:nvPr>
            <p:ph type="ftr" sz="quarter" idx="11"/>
          </p:nvPr>
        </p:nvSpPr>
        <p:spPr>
          <a:ln/>
        </p:spPr>
        <p:txBody>
          <a:bodyPr/>
          <a:lstStyle>
            <a:lvl1pPr>
              <a:defRPr/>
            </a:lvl1pPr>
          </a:lstStyle>
          <a:p>
            <a:pPr>
              <a:defRPr/>
            </a:pPr>
            <a:endParaRPr lang="de-DE"/>
          </a:p>
        </p:txBody>
      </p:sp>
      <p:sp>
        <p:nvSpPr>
          <p:cNvPr id="8" name="Rectangle 6"/>
          <p:cNvSpPr>
            <a:spLocks noGrp="1" noChangeArrowheads="1"/>
          </p:cNvSpPr>
          <p:nvPr>
            <p:ph type="sldNum" sz="quarter" idx="12"/>
          </p:nvPr>
        </p:nvSpPr>
        <p:spPr>
          <a:ln/>
        </p:spPr>
        <p:txBody>
          <a:bodyPr/>
          <a:lstStyle>
            <a:lvl1pPr>
              <a:defRPr/>
            </a:lvl1pPr>
          </a:lstStyle>
          <a:p>
            <a:pPr>
              <a:defRPr/>
            </a:pPr>
            <a:fld id="{69A5F21B-3F43-444D-AAFF-CB476C3E6A33}"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ClipArt-Platzhalter 3"/>
          <p:cNvSpPr>
            <a:spLocks noGrp="1"/>
          </p:cNvSpPr>
          <p:nvPr>
            <p:ph type="clipArt" sz="half" idx="2"/>
          </p:nvPr>
        </p:nvSpPr>
        <p:spPr>
          <a:xfrm>
            <a:off x="4648200" y="1600200"/>
            <a:ext cx="4038600" cy="4530725"/>
          </a:xfrm>
        </p:spPr>
        <p:txBody>
          <a:bodyPr/>
          <a:lstStyle/>
          <a:p>
            <a:pPr lvl="0"/>
            <a:r>
              <a:rPr lang="de-DE" noProof="0"/>
              <a:t>ClipArt durch Klicken auf Symbol hinzufügen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4A675417-52A9-4651-B9AF-A0136F662AC0}"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4ADC9CF-BD88-4FFC-ACBE-7A059C44AB77}"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AF65E00-1B05-4ADD-929D-BD29EF428580}"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0938FEB0-BBB7-4E56-A72F-97DE46E208AC}"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2F1EE7E8-CF25-4FFE-BA19-59E96A6BF852}"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CED1B713-00B0-4923-927F-0A2D81F1DC9F}"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3F9746CD-B63A-4FEE-A027-6721E9189236}"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9ECE73AD-6E92-4220-9EBE-DF9CD1F70388}"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80F9564-49D9-40C0-8B59-35E7361D33EA}"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a:t>Titelmasterformat durch Klicken bearbeiten</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endParaRPr lang="de-DE"/>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de-DE"/>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cs typeface="+mn-cs"/>
              </a:defRPr>
            </a:lvl1pPr>
          </a:lstStyle>
          <a:p>
            <a:pPr>
              <a:defRPr/>
            </a:pPr>
            <a:fld id="{DD3C0F03-8CAD-49BD-9E27-353B7C1039E0}" type="slidenum">
              <a:rPr lang="de-DE"/>
              <a:pPr>
                <a:defRPr/>
              </a:pPr>
              <a:t>‹Nr.›</a:t>
            </a:fld>
            <a:endParaRPr lang="de-DE"/>
          </a:p>
        </p:txBody>
      </p:sp>
      <p:sp>
        <p:nvSpPr>
          <p:cNvPr id="1031" name="Rectangle 7" descr="Gold bar"/>
          <p:cNvSpPr>
            <a:spLocks noChangeArrowheads="1"/>
          </p:cNvSpPr>
          <p:nvPr/>
        </p:nvSpPr>
        <p:spPr bwMode="auto">
          <a:xfrm>
            <a:off x="0" y="0"/>
            <a:ext cx="228600" cy="2286000"/>
          </a:xfrm>
          <a:prstGeom prst="rect">
            <a:avLst/>
          </a:prstGeom>
          <a:solidFill>
            <a:schemeClr val="bg2"/>
          </a:solidFill>
          <a:ln>
            <a:noFill/>
          </a:ln>
          <a:extLst/>
        </p:spPr>
        <p:txBody>
          <a:bodyPr wrap="none" anchor="ctr"/>
          <a:lstStyle/>
          <a:p>
            <a:pPr algn="ctr">
              <a:defRPr/>
            </a:pPr>
            <a:endParaRPr lang="de-DE" sz="240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p:spPr>
        <p:txBody>
          <a:bodyPr/>
          <a:lstStyle/>
          <a:p>
            <a:pPr>
              <a:defRPr/>
            </a:pPr>
            <a:endParaRPr lang="de-AT"/>
          </a:p>
        </p:txBody>
      </p:sp>
      <p:sp>
        <p:nvSpPr>
          <p:cNvPr id="1033" name="Rectangle 9" descr="Orange bar"/>
          <p:cNvSpPr>
            <a:spLocks noChangeArrowheads="1"/>
          </p:cNvSpPr>
          <p:nvPr/>
        </p:nvSpPr>
        <p:spPr bwMode="auto">
          <a:xfrm>
            <a:off x="0" y="2286000"/>
            <a:ext cx="228600" cy="2286000"/>
          </a:xfrm>
          <a:prstGeom prst="rect">
            <a:avLst/>
          </a:prstGeom>
          <a:solidFill>
            <a:schemeClr val="accent2"/>
          </a:solidFill>
          <a:ln>
            <a:noFill/>
          </a:ln>
          <a:extLst/>
        </p:spPr>
        <p:txBody>
          <a:bodyPr wrap="none" anchor="ctr"/>
          <a:lstStyle/>
          <a:p>
            <a:pPr algn="ctr">
              <a:defRPr/>
            </a:pPr>
            <a:endParaRPr lang="de-DE" sz="2400">
              <a:latin typeface="Times New Roman" pitchFamily="18" charset="0"/>
            </a:endParaRPr>
          </a:p>
        </p:txBody>
      </p:sp>
      <p:sp>
        <p:nvSpPr>
          <p:cNvPr id="1034" name="Rectangle 10" descr="Slate bar"/>
          <p:cNvSpPr>
            <a:spLocks noChangeArrowheads="1"/>
          </p:cNvSpPr>
          <p:nvPr/>
        </p:nvSpPr>
        <p:spPr bwMode="auto">
          <a:xfrm>
            <a:off x="0" y="4572000"/>
            <a:ext cx="228600" cy="2286000"/>
          </a:xfrm>
          <a:prstGeom prst="rect">
            <a:avLst/>
          </a:prstGeom>
          <a:solidFill>
            <a:schemeClr val="tx2"/>
          </a:solidFill>
          <a:ln>
            <a:noFill/>
          </a:ln>
          <a:extLst/>
        </p:spPr>
        <p:txBody>
          <a:bodyPr wrap="none" anchor="ctr"/>
          <a:lstStyle/>
          <a:p>
            <a:pPr algn="ctr">
              <a:defRPr/>
            </a:pPr>
            <a:endParaRPr lang="de-DE"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60" r:id="rId12"/>
    <p:sldLayoutId id="2147483659"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1BBF6C-01E1-4750-8251-3906D0DDC832}"/>
              </a:ext>
            </a:extLst>
          </p:cNvPr>
          <p:cNvSpPr>
            <a:spLocks noGrp="1"/>
          </p:cNvSpPr>
          <p:nvPr>
            <p:ph type="ctrTitle"/>
          </p:nvPr>
        </p:nvSpPr>
        <p:spPr/>
        <p:txBody>
          <a:bodyPr/>
          <a:lstStyle/>
          <a:p>
            <a:r>
              <a:rPr lang="de-DE" dirty="0"/>
              <a:t> </a:t>
            </a:r>
            <a:br>
              <a:rPr lang="de-DE" dirty="0"/>
            </a:br>
            <a:r>
              <a:rPr lang="de-DE" b="1" dirty="0" err="1">
                <a:latin typeface="Calibri" panose="020F0502020204030204" pitchFamily="34" charset="0"/>
                <a:cs typeface="Calibri" panose="020F0502020204030204" pitchFamily="34" charset="0"/>
              </a:rPr>
              <a:t>Für’s</a:t>
            </a:r>
            <a:r>
              <a:rPr lang="de-DE" b="1" dirty="0">
                <a:latin typeface="Calibri" panose="020F0502020204030204" pitchFamily="34" charset="0"/>
                <a:cs typeface="Calibri" panose="020F0502020204030204" pitchFamily="34" charset="0"/>
              </a:rPr>
              <a:t> Leben stärken</a:t>
            </a:r>
          </a:p>
        </p:txBody>
      </p:sp>
      <p:sp>
        <p:nvSpPr>
          <p:cNvPr id="3" name="Untertitel 2">
            <a:extLst>
              <a:ext uri="{FF2B5EF4-FFF2-40B4-BE49-F238E27FC236}">
                <a16:creationId xmlns="" xmlns:a16="http://schemas.microsoft.com/office/drawing/2014/main" id="{328C70F8-040A-4071-B211-A8BB6CDE0DBA}"/>
              </a:ext>
            </a:extLst>
          </p:cNvPr>
          <p:cNvSpPr>
            <a:spLocks noGrp="1"/>
          </p:cNvSpPr>
          <p:nvPr>
            <p:ph type="subTitle" idx="1"/>
          </p:nvPr>
        </p:nvSpPr>
        <p:spPr/>
        <p:txBody>
          <a:bodyPr/>
          <a:lstStyle/>
          <a:p>
            <a:r>
              <a:rPr lang="de-DE" dirty="0">
                <a:latin typeface="Calibri" panose="020F0502020204030204" pitchFamily="34" charset="0"/>
                <a:cs typeface="Calibri" panose="020F0502020204030204" pitchFamily="34" charset="0"/>
              </a:rPr>
              <a:t>Religiöse Bildung und Persönlichkeitsentwicklung bei Kindern und Jugendlichen</a:t>
            </a:r>
          </a:p>
          <a:p>
            <a:r>
              <a:rPr lang="de-DE" sz="1600" dirty="0">
                <a:latin typeface="Calibri" panose="020F0502020204030204" pitchFamily="34" charset="0"/>
                <a:cs typeface="Calibri" panose="020F0502020204030204" pitchFamily="34" charset="0"/>
              </a:rPr>
              <a:t>Helga Kohler-Spiegel, Feldkirch</a:t>
            </a:r>
            <a:br>
              <a:rPr lang="de-DE" sz="1600"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Dienstag 17. Oktober 2017, Weingarten</a:t>
            </a:r>
          </a:p>
        </p:txBody>
      </p:sp>
    </p:spTree>
    <p:extLst>
      <p:ext uri="{BB962C8B-B14F-4D97-AF65-F5344CB8AC3E}">
        <p14:creationId xmlns:p14="http://schemas.microsoft.com/office/powerpoint/2010/main" val="238237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1BBF6C-01E1-4750-8251-3906D0DDC832}"/>
              </a:ext>
            </a:extLst>
          </p:cNvPr>
          <p:cNvSpPr>
            <a:spLocks noGrp="1"/>
          </p:cNvSpPr>
          <p:nvPr>
            <p:ph type="ctrTitle"/>
          </p:nvPr>
        </p:nvSpPr>
        <p:spPr/>
        <p:txBody>
          <a:bodyPr/>
          <a:lstStyle/>
          <a:p>
            <a:r>
              <a:rPr lang="de-DE" b="1" dirty="0">
                <a:latin typeface="Calibri" panose="020F0502020204030204" pitchFamily="34" charset="0"/>
                <a:cs typeface="Calibri" panose="020F0502020204030204" pitchFamily="34" charset="0"/>
              </a:rPr>
              <a:t>Frühe Erfahrungen</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Am Beginn des Lebens…</a:t>
            </a:r>
          </a:p>
        </p:txBody>
      </p:sp>
      <p:sp>
        <p:nvSpPr>
          <p:cNvPr id="3" name="Untertitel 2">
            <a:extLst>
              <a:ext uri="{FF2B5EF4-FFF2-40B4-BE49-F238E27FC236}">
                <a16:creationId xmlns="" xmlns:a16="http://schemas.microsoft.com/office/drawing/2014/main" id="{328C70F8-040A-4071-B211-A8BB6CDE0DBA}"/>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330780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lstStyle/>
          <a:p>
            <a:pPr eaLnBrk="1" hangingPunct="1"/>
            <a:r>
              <a:rPr lang="de-DE" b="1" dirty="0">
                <a:latin typeface="Calibri" panose="020F0502020204030204" pitchFamily="34" charset="0"/>
              </a:rPr>
              <a:t>Am Beginn des Lebens: Bindung</a:t>
            </a:r>
            <a:endParaRPr lang="de-DE" dirty="0">
              <a:latin typeface="Calibri" panose="020F0502020204030204" pitchFamily="34" charset="0"/>
            </a:endParaRPr>
          </a:p>
        </p:txBody>
      </p:sp>
      <p:sp>
        <p:nvSpPr>
          <p:cNvPr id="28674" name="Rectangle 3"/>
          <p:cNvSpPr>
            <a:spLocks noGrp="1" noChangeArrowheads="1"/>
          </p:cNvSpPr>
          <p:nvPr>
            <p:ph type="body" idx="4294967295"/>
          </p:nvPr>
        </p:nvSpPr>
        <p:spPr/>
        <p:txBody>
          <a:bodyPr/>
          <a:lstStyle/>
          <a:p>
            <a:pPr eaLnBrk="1" hangingPunct="1">
              <a:buFont typeface="Wingdings" pitchFamily="2" charset="2"/>
              <a:buNone/>
            </a:pPr>
            <a:endParaRPr lang="de-DE" dirty="0"/>
          </a:p>
          <a:p>
            <a:pPr eaLnBrk="1" hangingPunct="1">
              <a:buNone/>
            </a:pPr>
            <a:r>
              <a:rPr lang="de-AT" sz="2400" dirty="0">
                <a:latin typeface="Calibri" panose="020F0502020204030204" pitchFamily="34" charset="0"/>
              </a:rPr>
              <a:t>Angeborene Fähigkeit des Menschen</a:t>
            </a:r>
          </a:p>
          <a:p>
            <a:pPr eaLnBrk="1" hangingPunct="1">
              <a:buNone/>
            </a:pPr>
            <a:r>
              <a:rPr lang="de-AT" sz="2400" dirty="0">
                <a:latin typeface="Calibri" panose="020F0502020204030204" pitchFamily="34" charset="0"/>
              </a:rPr>
              <a:t>Frühe Erfahrungen… </a:t>
            </a:r>
          </a:p>
          <a:p>
            <a:pPr eaLnBrk="1" hangingPunct="1">
              <a:buFont typeface="Wingdings" pitchFamily="2" charset="2"/>
              <a:buNone/>
            </a:pPr>
            <a:endParaRPr lang="de-DE" sz="2400" dirty="0">
              <a:latin typeface="Calibri" panose="020F0502020204030204" pitchFamily="34" charset="0"/>
            </a:endParaRPr>
          </a:p>
          <a:p>
            <a:pPr eaLnBrk="1" hangingPunct="1">
              <a:buFont typeface="Wingdings" pitchFamily="2" charset="2"/>
              <a:buNone/>
            </a:pPr>
            <a:r>
              <a:rPr lang="de-DE" sz="2400" dirty="0">
                <a:latin typeface="Calibri" panose="020F0502020204030204" pitchFamily="34" charset="0"/>
              </a:rPr>
              <a:t>Attachment ist ein „imaginäres Band, das in den Gefühlen einer Person verankert ist und das sie über Raum und Zeit hinweg an eine andere Person, die als stärker und weiser empfunden wird, bindet.“</a:t>
            </a:r>
          </a:p>
          <a:p>
            <a:pPr eaLnBrk="1" hangingPunct="1">
              <a:buFont typeface="Wingdings" pitchFamily="2" charset="2"/>
              <a:buNone/>
            </a:pPr>
            <a:r>
              <a:rPr lang="de-DE" sz="2400" dirty="0">
                <a:latin typeface="Calibri" panose="020F0502020204030204" pitchFamily="34" charset="0"/>
              </a:rPr>
              <a:t>	</a:t>
            </a:r>
            <a:r>
              <a:rPr lang="de-DE" sz="2000" dirty="0">
                <a:latin typeface="Calibri" panose="020F0502020204030204" pitchFamily="34" charset="0"/>
              </a:rPr>
              <a:t>(Mary </a:t>
            </a:r>
            <a:r>
              <a:rPr lang="de-DE" sz="2000" dirty="0" err="1">
                <a:latin typeface="Calibri" panose="020F0502020204030204" pitchFamily="34" charset="0"/>
              </a:rPr>
              <a:t>Ainsworth</a:t>
            </a:r>
            <a:r>
              <a:rPr lang="de-DE" sz="2000" dirty="0">
                <a:latin typeface="Calibri" panose="020F0502020204030204" pitchFamily="34" charset="0"/>
              </a:rPr>
              <a:t>)</a:t>
            </a:r>
          </a:p>
          <a:p>
            <a:pPr eaLnBrk="1" hangingPunct="1"/>
            <a:endParaRPr lang="de-DE"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a:latin typeface="Calibri" panose="020F0502020204030204" pitchFamily="34" charset="0"/>
              </a:rPr>
              <a:t>Bindungsqualität</a:t>
            </a:r>
          </a:p>
        </p:txBody>
      </p:sp>
      <p:sp>
        <p:nvSpPr>
          <p:cNvPr id="3" name="Inhaltsplatzhalter 2"/>
          <p:cNvSpPr>
            <a:spLocks noGrp="1"/>
          </p:cNvSpPr>
          <p:nvPr>
            <p:ph idx="1"/>
          </p:nvPr>
        </p:nvSpPr>
        <p:spPr/>
        <p:txBody>
          <a:bodyPr/>
          <a:lstStyle/>
          <a:p>
            <a:endParaRPr lang="de-AT" dirty="0"/>
          </a:p>
          <a:p>
            <a:r>
              <a:rPr lang="de-AT" dirty="0">
                <a:latin typeface="Calibri" panose="020F0502020204030204" pitchFamily="34" charset="0"/>
              </a:rPr>
              <a:t>beschreibt das Ausmaß, mit der eine Bindungsbeziehung Sicherheit aus der Sicht des „Schwächeren“ in der Beziehung vermittelt.</a:t>
            </a:r>
          </a:p>
          <a:p>
            <a:endParaRPr lang="de-AT" sz="2400" dirty="0">
              <a:latin typeface="Calibri" panose="020F0502020204030204" pitchFamily="34" charset="0"/>
            </a:endParaRPr>
          </a:p>
          <a:p>
            <a:r>
              <a:rPr lang="de-AT" sz="2400" dirty="0">
                <a:latin typeface="Calibri" panose="020F0502020204030204" pitchFamily="34" charset="0"/>
              </a:rPr>
              <a:t>Hauptqualitäten sind</a:t>
            </a:r>
          </a:p>
          <a:p>
            <a:pPr lvl="1"/>
            <a:r>
              <a:rPr lang="de-AT" sz="2000" dirty="0">
                <a:latin typeface="Calibri" panose="020F0502020204030204" pitchFamily="34" charset="0"/>
              </a:rPr>
              <a:t>sicher</a:t>
            </a:r>
          </a:p>
          <a:p>
            <a:pPr lvl="1"/>
            <a:r>
              <a:rPr lang="de-AT" sz="2000" dirty="0">
                <a:latin typeface="Calibri" panose="020F0502020204030204" pitchFamily="34" charset="0"/>
              </a:rPr>
              <a:t>unsicher-vermeidend </a:t>
            </a:r>
          </a:p>
          <a:p>
            <a:pPr lvl="1"/>
            <a:r>
              <a:rPr lang="de-AT" sz="2000" dirty="0">
                <a:latin typeface="Calibri" panose="020F0502020204030204" pitchFamily="34" charset="0"/>
              </a:rPr>
              <a:t>unsicher-ambivalent... </a:t>
            </a:r>
          </a:p>
        </p:txBody>
      </p:sp>
    </p:spTree>
    <p:extLst>
      <p:ext uri="{BB962C8B-B14F-4D97-AF65-F5344CB8AC3E}">
        <p14:creationId xmlns:p14="http://schemas.microsoft.com/office/powerpoint/2010/main" val="3032694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1BBF6C-01E1-4750-8251-3906D0DDC832}"/>
              </a:ext>
            </a:extLst>
          </p:cNvPr>
          <p:cNvSpPr>
            <a:spLocks noGrp="1"/>
          </p:cNvSpPr>
          <p:nvPr>
            <p:ph type="ctrTitle"/>
          </p:nvPr>
        </p:nvSpPr>
        <p:spPr/>
        <p:txBody>
          <a:bodyPr/>
          <a:lstStyle/>
          <a:p>
            <a:r>
              <a:rPr lang="de-DE" b="1" dirty="0">
                <a:latin typeface="Calibri" panose="020F0502020204030204" pitchFamily="34" charset="0"/>
                <a:cs typeface="Calibri" panose="020F0502020204030204" pitchFamily="34" charset="0"/>
              </a:rPr>
              <a:t>Jüdisch-christlicher Glaube</a:t>
            </a:r>
          </a:p>
        </p:txBody>
      </p:sp>
      <p:sp>
        <p:nvSpPr>
          <p:cNvPr id="3" name="Untertitel 2">
            <a:extLst>
              <a:ext uri="{FF2B5EF4-FFF2-40B4-BE49-F238E27FC236}">
                <a16:creationId xmlns="" xmlns:a16="http://schemas.microsoft.com/office/drawing/2014/main" id="{328C70F8-040A-4071-B211-A8BB6CDE0DBA}"/>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177126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p:txBody>
          <a:bodyPr/>
          <a:lstStyle/>
          <a:p>
            <a:pPr eaLnBrk="1" hangingPunct="1"/>
            <a:r>
              <a:rPr lang="de-DE" b="1" dirty="0">
                <a:latin typeface="Calibri" panose="020F0502020204030204" pitchFamily="34" charset="0"/>
              </a:rPr>
              <a:t>Sicher gebunden – auch im Religiösen</a:t>
            </a:r>
            <a:endParaRPr lang="de-DE" dirty="0">
              <a:latin typeface="Calibri" panose="020F0502020204030204" pitchFamily="34" charset="0"/>
            </a:endParaRPr>
          </a:p>
        </p:txBody>
      </p:sp>
      <p:sp>
        <p:nvSpPr>
          <p:cNvPr id="27650" name="Rectangle 3"/>
          <p:cNvSpPr>
            <a:spLocks noGrp="1" noChangeArrowheads="1"/>
          </p:cNvSpPr>
          <p:nvPr>
            <p:ph type="body" idx="4294967295"/>
          </p:nvPr>
        </p:nvSpPr>
        <p:spPr/>
        <p:txBody>
          <a:bodyPr/>
          <a:lstStyle/>
          <a:p>
            <a:pPr eaLnBrk="1" hangingPunct="1"/>
            <a:endParaRPr lang="de-DE" dirty="0"/>
          </a:p>
          <a:p>
            <a:pPr eaLnBrk="1" hangingPunct="1"/>
            <a:r>
              <a:rPr lang="de-DE" sz="2400" dirty="0">
                <a:latin typeface="Calibri" panose="020F0502020204030204" pitchFamily="34" charset="0"/>
              </a:rPr>
              <a:t>Ein paar Stichworte zu „glauben“</a:t>
            </a:r>
          </a:p>
          <a:p>
            <a:pPr lvl="1" eaLnBrk="1" hangingPunct="1"/>
            <a:r>
              <a:rPr lang="de-DE" dirty="0">
                <a:latin typeface="Calibri" pitchFamily="34" charset="0"/>
              </a:rPr>
              <a:t>Religion – „mich rückbinden“</a:t>
            </a:r>
          </a:p>
          <a:p>
            <a:pPr lvl="1" eaLnBrk="1" hangingPunct="1"/>
            <a:r>
              <a:rPr lang="de-DE" dirty="0">
                <a:latin typeface="Calibri" pitchFamily="34" charset="0"/>
              </a:rPr>
              <a:t>Glauben – „festmachen, festhalten“</a:t>
            </a:r>
          </a:p>
          <a:p>
            <a:pPr>
              <a:buFont typeface="Wingdings" pitchFamily="2" charset="2"/>
              <a:buNone/>
            </a:pPr>
            <a:endParaRPr lang="de-DE" sz="2400" dirty="0">
              <a:latin typeface="Calibri" pitchFamily="34" charset="0"/>
            </a:endParaRPr>
          </a:p>
          <a:p>
            <a:pPr>
              <a:buFont typeface="Wingdings" pitchFamily="2" charset="2"/>
              <a:buNone/>
            </a:pPr>
            <a:r>
              <a:rPr lang="de-DE" sz="2400" dirty="0">
                <a:latin typeface="Calibri" pitchFamily="34" charset="0"/>
              </a:rPr>
              <a:t>Jüdisch-christlicher Glaube – ein Angebot, </a:t>
            </a:r>
          </a:p>
          <a:p>
            <a:pPr>
              <a:buFont typeface="Wingdings" pitchFamily="2" charset="2"/>
              <a:buNone/>
            </a:pPr>
            <a:r>
              <a:rPr lang="de-DE" sz="2400" dirty="0">
                <a:latin typeface="Calibri" pitchFamily="34" charset="0"/>
              </a:rPr>
              <a:t>	sich binden zu dürfen…</a:t>
            </a:r>
          </a:p>
          <a:p>
            <a:pPr>
              <a:buNone/>
            </a:pPr>
            <a:r>
              <a:rPr lang="de-DE" sz="2000" dirty="0"/>
              <a:t>„Gott segne und behüte dich. Gott lasse sein Angesicht über dich leuchten und sei dir gnädig. Gott wende sein Angesicht dir zu und schenke dir Heil.“ (</a:t>
            </a:r>
            <a:r>
              <a:rPr lang="de-DE" sz="2000" dirty="0" err="1"/>
              <a:t>Num</a:t>
            </a:r>
            <a:r>
              <a:rPr lang="de-DE" sz="2000" dirty="0"/>
              <a:t> 6,24-26)</a:t>
            </a:r>
          </a:p>
          <a:p>
            <a:pPr>
              <a:buFont typeface="Wingdings" pitchFamily="2" charset="2"/>
              <a:buNone/>
            </a:pPr>
            <a:endParaRPr lang="de-DE" sz="2400" b="1" dirty="0">
              <a:latin typeface="Calibri" pitchFamily="34" charset="0"/>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pPr eaLnBrk="1" hangingPunct="1"/>
            <a:r>
              <a:rPr lang="de-DE" b="1" dirty="0">
                <a:latin typeface="Calibri" panose="020F0502020204030204" pitchFamily="34" charset="0"/>
              </a:rPr>
              <a:t>Jüdisch-christlicher Glaube – </a:t>
            </a:r>
            <a:br>
              <a:rPr lang="de-DE" b="1" dirty="0">
                <a:latin typeface="Calibri" panose="020F0502020204030204" pitchFamily="34" charset="0"/>
              </a:rPr>
            </a:br>
            <a:r>
              <a:rPr lang="de-DE" b="1" dirty="0">
                <a:latin typeface="Calibri" panose="020F0502020204030204" pitchFamily="34" charset="0"/>
              </a:rPr>
              <a:t>ein Bindungsangebot</a:t>
            </a:r>
            <a:endParaRPr lang="de-DE" dirty="0">
              <a:latin typeface="Calibri" panose="020F0502020204030204" pitchFamily="34" charset="0"/>
            </a:endParaRPr>
          </a:p>
        </p:txBody>
      </p:sp>
      <p:sp>
        <p:nvSpPr>
          <p:cNvPr id="30722" name="Rectangle 3"/>
          <p:cNvSpPr>
            <a:spLocks noGrp="1" noChangeArrowheads="1"/>
          </p:cNvSpPr>
          <p:nvPr>
            <p:ph type="body" idx="4294967295"/>
          </p:nvPr>
        </p:nvSpPr>
        <p:spPr/>
        <p:txBody>
          <a:bodyPr/>
          <a:lstStyle/>
          <a:p>
            <a:pPr eaLnBrk="1" hangingPunct="1">
              <a:spcBef>
                <a:spcPct val="0"/>
              </a:spcBef>
              <a:buFont typeface="Wingdings" pitchFamily="2" charset="2"/>
              <a:buNone/>
            </a:pPr>
            <a:endParaRPr lang="de-DE" dirty="0"/>
          </a:p>
          <a:p>
            <a:pPr eaLnBrk="1" hangingPunct="1"/>
            <a:r>
              <a:rPr lang="de-DE" sz="2400" dirty="0">
                <a:latin typeface="Calibri" pitchFamily="34" charset="0"/>
              </a:rPr>
              <a:t>„Fürchtet euch nicht“ - Kernbotschaft der Bibel</a:t>
            </a:r>
          </a:p>
          <a:p>
            <a:pPr lvl="1" eaLnBrk="1" hangingPunct="1"/>
            <a:r>
              <a:rPr lang="de-DE" dirty="0"/>
              <a:t>JHWH </a:t>
            </a:r>
          </a:p>
          <a:p>
            <a:pPr lvl="2" eaLnBrk="1" hangingPunct="1"/>
            <a:r>
              <a:rPr lang="de-DE" dirty="0"/>
              <a:t>„Ich bin bei Dir. </a:t>
            </a:r>
            <a:br>
              <a:rPr lang="de-DE" dirty="0"/>
            </a:br>
            <a:r>
              <a:rPr lang="de-DE" dirty="0"/>
              <a:t>Ich bin da, als der ich da sein werde.“ </a:t>
            </a:r>
          </a:p>
          <a:p>
            <a:pPr lvl="1" eaLnBrk="1" hangingPunct="1"/>
            <a:r>
              <a:rPr lang="de-AT" dirty="0"/>
              <a:t>Bindungsangebot – über den Tod hinaus</a:t>
            </a:r>
          </a:p>
          <a:p>
            <a:pPr lvl="1" eaLnBrk="1" hangingPunct="1"/>
            <a:endParaRPr lang="de-AT" dirty="0"/>
          </a:p>
          <a:p>
            <a:r>
              <a:rPr lang="de-AT" dirty="0"/>
              <a:t>Nicht leidfreies, sondern begleitetes Leben</a:t>
            </a:r>
          </a:p>
          <a:p>
            <a:pPr lvl="1"/>
            <a:r>
              <a:rPr lang="de-DE" dirty="0">
                <a:latin typeface="Calibri" pitchFamily="34" charset="0"/>
              </a:rPr>
              <a:t>Heilvolle Nähe ist erfahrbar – sie verändert Menschen.</a:t>
            </a:r>
          </a:p>
          <a:p>
            <a:pPr>
              <a:buNone/>
            </a:pPr>
            <a:endParaRPr lang="de-DE" sz="2400" dirty="0">
              <a:latin typeface="Calibri" pitchFamily="34" charset="0"/>
            </a:endParaRPr>
          </a:p>
          <a:p>
            <a:pPr lvl="1"/>
            <a:endParaRPr lang="de-AT" dirty="0"/>
          </a:p>
          <a:p>
            <a:pPr lvl="1" eaLnBrk="1" hangingPunct="1"/>
            <a:endParaRPr lang="de-DE" dirty="0">
              <a:latin typeface="Calibri" pitchFamily="34" charset="0"/>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r>
              <a:rPr lang="de-DE" b="1" dirty="0">
                <a:latin typeface="Calibri" panose="020F0502020204030204" pitchFamily="34" charset="0"/>
              </a:rPr>
              <a:t>Sag es mir…</a:t>
            </a:r>
          </a:p>
        </p:txBody>
      </p:sp>
      <p:sp>
        <p:nvSpPr>
          <p:cNvPr id="31746" name="Rectangle 3"/>
          <p:cNvSpPr>
            <a:spLocks noGrp="1" noChangeArrowheads="1"/>
          </p:cNvSpPr>
          <p:nvPr>
            <p:ph type="body" idx="4294967295"/>
          </p:nvPr>
        </p:nvSpPr>
        <p:spPr/>
        <p:txBody>
          <a:bodyPr/>
          <a:lstStyle/>
          <a:p>
            <a:pPr>
              <a:buFont typeface="Wingdings" pitchFamily="2" charset="2"/>
              <a:buNone/>
            </a:pPr>
            <a:r>
              <a:rPr lang="de-DE" sz="2400" dirty="0"/>
              <a:t>	</a:t>
            </a:r>
          </a:p>
          <a:p>
            <a:pPr>
              <a:buFont typeface="Wingdings" pitchFamily="2" charset="2"/>
              <a:buNone/>
            </a:pPr>
            <a:r>
              <a:rPr lang="de-DE" sz="2400" dirty="0">
                <a:latin typeface="Calibri" pitchFamily="34" charset="0"/>
              </a:rPr>
              <a:t>	Sag es, wenn ich mich verkriechen möchte, </a:t>
            </a:r>
          </a:p>
          <a:p>
            <a:pPr>
              <a:buFont typeface="Wingdings" pitchFamily="2" charset="2"/>
              <a:buNone/>
            </a:pPr>
            <a:r>
              <a:rPr lang="de-DE" sz="2400" dirty="0">
                <a:latin typeface="Calibri" pitchFamily="34" charset="0"/>
              </a:rPr>
              <a:t>	wenn ich meine Familie nicht sehen mag,</a:t>
            </a:r>
          </a:p>
          <a:p>
            <a:pPr>
              <a:buFont typeface="Wingdings" pitchFamily="2" charset="2"/>
              <a:buNone/>
            </a:pPr>
            <a:r>
              <a:rPr lang="de-DE" sz="2400" dirty="0">
                <a:latin typeface="Calibri" pitchFamily="34" charset="0"/>
              </a:rPr>
              <a:t>	wenn ich genug habe von der Schule.</a:t>
            </a:r>
          </a:p>
          <a:p>
            <a:pPr>
              <a:buFont typeface="Wingdings" pitchFamily="2" charset="2"/>
              <a:buNone/>
            </a:pPr>
            <a:r>
              <a:rPr lang="de-DE" sz="2400" dirty="0">
                <a:latin typeface="Calibri" pitchFamily="34" charset="0"/>
              </a:rPr>
              <a:t>	</a:t>
            </a:r>
          </a:p>
          <a:p>
            <a:pPr>
              <a:buFont typeface="Wingdings" pitchFamily="2" charset="2"/>
              <a:buNone/>
            </a:pPr>
            <a:r>
              <a:rPr lang="de-DE" sz="2400" dirty="0">
                <a:latin typeface="Calibri" pitchFamily="34" charset="0"/>
              </a:rPr>
              <a:t>	Sag: Ich bin bei dir.</a:t>
            </a:r>
          </a:p>
          <a:p>
            <a:pPr>
              <a:buFont typeface="Wingdings" pitchFamily="2" charset="2"/>
              <a:buNone/>
            </a:pPr>
            <a:r>
              <a:rPr lang="de-DE" sz="2400" dirty="0">
                <a:latin typeface="Calibri" pitchFamily="34" charset="0"/>
              </a:rPr>
              <a:t>	Sag es, wenn die schlimmen Träume kommen, </a:t>
            </a:r>
          </a:p>
          <a:p>
            <a:pPr>
              <a:buFont typeface="Wingdings" pitchFamily="2" charset="2"/>
              <a:buNone/>
            </a:pPr>
            <a:r>
              <a:rPr lang="de-DE" sz="2400" dirty="0">
                <a:latin typeface="Calibri" pitchFamily="34" charset="0"/>
              </a:rPr>
              <a:t>	wenn ich in der Nacht aufschrecke,</a:t>
            </a:r>
          </a:p>
          <a:p>
            <a:pPr>
              <a:buFont typeface="Wingdings" pitchFamily="2" charset="2"/>
              <a:buNone/>
            </a:pPr>
            <a:r>
              <a:rPr lang="de-DE" sz="2400" dirty="0">
                <a:latin typeface="Calibri" pitchFamily="34" charset="0"/>
              </a:rPr>
              <a:t>	wenn ich am Morgen nicht aufstehen mag. </a:t>
            </a:r>
          </a:p>
          <a:p>
            <a:pPr>
              <a:buFont typeface="Wingdings" pitchFamily="2" charset="2"/>
              <a:buNone/>
            </a:pPr>
            <a:endParaRPr lang="de-DE" sz="2400" dirty="0">
              <a:latin typeface="Calibri" pitchFamily="34" charset="0"/>
            </a:endParaRPr>
          </a:p>
          <a:p>
            <a:pPr>
              <a:buFont typeface="Wingdings" pitchFamily="2" charset="2"/>
              <a:buNone/>
            </a:pPr>
            <a:r>
              <a:rPr lang="de-DE" sz="2400" dirty="0">
                <a:latin typeface="Calibri"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lstStyle/>
          <a:p>
            <a:r>
              <a:rPr lang="de-DE" b="1" dirty="0">
                <a:latin typeface="Calibri" panose="020F0502020204030204" pitchFamily="34" charset="0"/>
                <a:cs typeface="Calibri" panose="020F0502020204030204" pitchFamily="34" charset="0"/>
              </a:rPr>
              <a:t>Sag es mir…</a:t>
            </a:r>
          </a:p>
        </p:txBody>
      </p:sp>
      <p:sp>
        <p:nvSpPr>
          <p:cNvPr id="83971" name="Rectangle 3"/>
          <p:cNvSpPr>
            <a:spLocks noGrp="1" noChangeArrowheads="1"/>
          </p:cNvSpPr>
          <p:nvPr>
            <p:ph type="body" idx="4294967295"/>
          </p:nvPr>
        </p:nvSpPr>
        <p:spPr/>
        <p:txBody>
          <a:bodyPr/>
          <a:lstStyle/>
          <a:p>
            <a:pPr>
              <a:lnSpc>
                <a:spcPct val="80000"/>
              </a:lnSpc>
              <a:buFont typeface="Wingdings" pitchFamily="2" charset="2"/>
              <a:buNone/>
            </a:pPr>
            <a:r>
              <a:rPr lang="de-DE" sz="2400" dirty="0"/>
              <a:t>	</a:t>
            </a:r>
            <a:r>
              <a:rPr lang="de-DE" sz="2400" dirty="0">
                <a:latin typeface="Calibri" panose="020F0502020204030204" pitchFamily="34" charset="0"/>
                <a:cs typeface="Calibri" panose="020F0502020204030204" pitchFamily="34" charset="0"/>
              </a:rPr>
              <a:t>Sag: Ich bin bei dir.</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Sag es, wenn mein Herz klopft, </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wenn ich die Nähe der Eltern suche, </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wenn ich vor mich hinträume.</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Sag: Ich bin bei dir.</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Sag es, wenn ich an meine Zukunft denke, </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an den späteren Beruf</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und an die Jahre, die vor mir liegen.</a:t>
            </a:r>
          </a:p>
          <a:p>
            <a:pPr>
              <a:lnSpc>
                <a:spcPct val="80000"/>
              </a:lnSpc>
              <a:buFont typeface="Wingdings" pitchFamily="2" charset="2"/>
              <a:buNone/>
            </a:pPr>
            <a:endParaRPr lang="de-DE" sz="2400" dirty="0">
              <a:latin typeface="Calibri" panose="020F0502020204030204" pitchFamily="34" charset="0"/>
              <a:cs typeface="Calibri" panose="020F0502020204030204" pitchFamily="34" charset="0"/>
            </a:endParaRP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Sag es immer:</a:t>
            </a:r>
          </a:p>
          <a:p>
            <a:pPr>
              <a:lnSpc>
                <a:spcPct val="80000"/>
              </a:lnSpc>
              <a:buFont typeface="Wingdings" pitchFamily="2" charset="2"/>
              <a:buNone/>
            </a:pPr>
            <a:r>
              <a:rPr lang="de-DE" sz="2400" dirty="0">
                <a:latin typeface="Calibri" panose="020F0502020204030204" pitchFamily="34" charset="0"/>
                <a:cs typeface="Calibri" panose="020F0502020204030204" pitchFamily="34" charset="0"/>
              </a:rPr>
              <a:t>	Ich bin bei dir. </a:t>
            </a:r>
          </a:p>
          <a:p>
            <a:pPr>
              <a:lnSpc>
                <a:spcPct val="80000"/>
              </a:lnSpc>
            </a:pPr>
            <a:endParaRPr lang="de-DE" sz="2400" dirty="0"/>
          </a:p>
        </p:txBody>
      </p:sp>
    </p:spTree>
    <p:extLst>
      <p:ext uri="{BB962C8B-B14F-4D97-AF65-F5344CB8AC3E}">
        <p14:creationId xmlns:p14="http://schemas.microsoft.com/office/powerpoint/2010/main" val="3955428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1BBF6C-01E1-4750-8251-3906D0DDC832}"/>
              </a:ext>
            </a:extLst>
          </p:cNvPr>
          <p:cNvSpPr>
            <a:spLocks noGrp="1"/>
          </p:cNvSpPr>
          <p:nvPr>
            <p:ph type="ctrTitle"/>
          </p:nvPr>
        </p:nvSpPr>
        <p:spPr/>
        <p:txBody>
          <a:bodyPr/>
          <a:lstStyle/>
          <a:p>
            <a:r>
              <a:rPr lang="de-DE" b="1" dirty="0">
                <a:latin typeface="Calibri" panose="020F0502020204030204" pitchFamily="34" charset="0"/>
                <a:cs typeface="Calibri" panose="020F0502020204030204" pitchFamily="34" charset="0"/>
              </a:rPr>
              <a:t>Konkretisierungen</a:t>
            </a:r>
          </a:p>
        </p:txBody>
      </p:sp>
      <p:sp>
        <p:nvSpPr>
          <p:cNvPr id="3" name="Untertitel 2">
            <a:extLst>
              <a:ext uri="{FF2B5EF4-FFF2-40B4-BE49-F238E27FC236}">
                <a16:creationId xmlns="" xmlns:a16="http://schemas.microsoft.com/office/drawing/2014/main" id="{328C70F8-040A-4071-B211-A8BB6CDE0DBA}"/>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006053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EE94298-09BA-4437-AD74-ED8F6E01F1B8}"/>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Das Recht des Kindes</a:t>
            </a:r>
          </a:p>
        </p:txBody>
      </p:sp>
      <p:sp>
        <p:nvSpPr>
          <p:cNvPr id="3" name="Inhaltsplatzhalter 2">
            <a:extLst>
              <a:ext uri="{FF2B5EF4-FFF2-40B4-BE49-F238E27FC236}">
                <a16:creationId xmlns="" xmlns:a16="http://schemas.microsoft.com/office/drawing/2014/main" id="{7A1C3E05-FE80-407E-8CF9-5BB459272CFD}"/>
              </a:ext>
            </a:extLst>
          </p:cNvPr>
          <p:cNvSpPr>
            <a:spLocks noGrp="1"/>
          </p:cNvSpPr>
          <p:nvPr>
            <p:ph idx="1"/>
          </p:nvPr>
        </p:nvSpPr>
        <p:spPr/>
        <p:txBody>
          <a:bodyPr/>
          <a:lstStyle/>
          <a:p>
            <a:pPr lvl="0"/>
            <a:endParaRPr lang="de-DE" sz="2400" dirty="0">
              <a:latin typeface="Calibri" panose="020F0502020204030204" pitchFamily="34" charset="0"/>
              <a:cs typeface="Calibri" panose="020F0502020204030204" pitchFamily="34" charset="0"/>
            </a:endParaRPr>
          </a:p>
          <a:p>
            <a:pPr eaLnBrk="1" hangingPunct="1"/>
            <a:r>
              <a:rPr lang="de-DE" sz="2400" dirty="0">
                <a:latin typeface="Calibri" pitchFamily="34" charset="0"/>
              </a:rPr>
              <a:t>Die großen Fragen - …und das Recht, </a:t>
            </a:r>
          </a:p>
          <a:p>
            <a:pPr eaLnBrk="1" hangingPunct="1">
              <a:buNone/>
            </a:pPr>
            <a:r>
              <a:rPr lang="de-DE" sz="2400" dirty="0">
                <a:latin typeface="Calibri" pitchFamily="34" charset="0"/>
              </a:rPr>
              <a:t>	damit nicht alleine zu sein…</a:t>
            </a:r>
          </a:p>
          <a:p>
            <a:pPr lvl="1"/>
            <a:r>
              <a:rPr lang="de-DE" sz="2000" dirty="0">
                <a:latin typeface="Calibri" panose="020F0502020204030204" pitchFamily="34" charset="0"/>
                <a:cs typeface="Calibri" panose="020F0502020204030204" pitchFamily="34" charset="0"/>
              </a:rPr>
              <a:t>Wer bin ich und wer darf ich sein? Die Frage nach mir selbst</a:t>
            </a:r>
          </a:p>
          <a:p>
            <a:pPr lvl="1"/>
            <a:r>
              <a:rPr lang="de-DE" sz="2000" dirty="0">
                <a:latin typeface="Calibri" panose="020F0502020204030204" pitchFamily="34" charset="0"/>
                <a:cs typeface="Calibri" panose="020F0502020204030204" pitchFamily="34" charset="0"/>
              </a:rPr>
              <a:t>Warum musst du sterben? Die Frage nach dem Sinn des Ganzen</a:t>
            </a:r>
          </a:p>
          <a:p>
            <a:pPr lvl="1"/>
            <a:r>
              <a:rPr lang="de-DE" sz="2000" dirty="0">
                <a:latin typeface="Calibri" panose="020F0502020204030204" pitchFamily="34" charset="0"/>
                <a:cs typeface="Calibri" panose="020F0502020204030204" pitchFamily="34" charset="0"/>
              </a:rPr>
              <a:t>Wo finde ich Schutz und Geborgenheit? Die Frage nach Gott</a:t>
            </a:r>
          </a:p>
          <a:p>
            <a:pPr lvl="1"/>
            <a:r>
              <a:rPr lang="de-DE" sz="2000" dirty="0">
                <a:latin typeface="Calibri" panose="020F0502020204030204" pitchFamily="34" charset="0"/>
                <a:cs typeface="Calibri" panose="020F0502020204030204" pitchFamily="34" charset="0"/>
              </a:rPr>
              <a:t>Warum soll ich andere gerecht behandeln? Die Frage nach dem Grund ethischen Handelns</a:t>
            </a:r>
          </a:p>
          <a:p>
            <a:pPr lvl="1"/>
            <a:r>
              <a:rPr lang="de-DE" sz="2000" dirty="0">
                <a:latin typeface="Calibri" panose="020F0502020204030204" pitchFamily="34" charset="0"/>
                <a:cs typeface="Calibri" panose="020F0502020204030204" pitchFamily="34" charset="0"/>
              </a:rPr>
              <a:t>Warum glauben manche Kinder an Allah? Die Frage nach der Religion der anderen</a:t>
            </a:r>
          </a:p>
          <a:p>
            <a:pPr marL="457200" lvl="1" indent="0">
              <a:buNone/>
            </a:pPr>
            <a:r>
              <a:rPr lang="de-DE" sz="1400" dirty="0">
                <a:latin typeface="Calibri" panose="020F0502020204030204" pitchFamily="34" charset="0"/>
                <a:cs typeface="Calibri" panose="020F0502020204030204" pitchFamily="34" charset="0"/>
              </a:rPr>
              <a:t>	(Friedrich Schweitzer 2013)</a:t>
            </a:r>
          </a:p>
          <a:p>
            <a:endParaRPr lang="de-DE" dirty="0"/>
          </a:p>
        </p:txBody>
      </p:sp>
    </p:spTree>
    <p:extLst>
      <p:ext uri="{BB962C8B-B14F-4D97-AF65-F5344CB8AC3E}">
        <p14:creationId xmlns:p14="http://schemas.microsoft.com/office/powerpoint/2010/main" val="201551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1BBF6C-01E1-4750-8251-3906D0DDC832}"/>
              </a:ext>
            </a:extLst>
          </p:cNvPr>
          <p:cNvSpPr>
            <a:spLocks noGrp="1"/>
          </p:cNvSpPr>
          <p:nvPr>
            <p:ph type="ctrTitle"/>
          </p:nvPr>
        </p:nvSpPr>
        <p:spPr/>
        <p:txBody>
          <a:bodyPr/>
          <a:lstStyle/>
          <a:p>
            <a:r>
              <a:rPr lang="de-DE" b="1" dirty="0">
                <a:latin typeface="Calibri" panose="020F0502020204030204" pitchFamily="34" charset="0"/>
                <a:cs typeface="Calibri" panose="020F0502020204030204" pitchFamily="34" charset="0"/>
              </a:rPr>
              <a:t>Widerstandsfähig </a:t>
            </a:r>
            <a:br>
              <a:rPr lang="de-DE" b="1" dirty="0">
                <a:latin typeface="Calibri" panose="020F0502020204030204" pitchFamily="34" charset="0"/>
                <a:cs typeface="Calibri" panose="020F0502020204030204" pitchFamily="34" charset="0"/>
              </a:rPr>
            </a:br>
            <a:r>
              <a:rPr lang="de-DE" b="1" dirty="0" err="1">
                <a:latin typeface="Calibri" panose="020F0502020204030204" pitchFamily="34" charset="0"/>
                <a:cs typeface="Calibri" panose="020F0502020204030204" pitchFamily="34" charset="0"/>
              </a:rPr>
              <a:t>für’s</a:t>
            </a:r>
            <a:r>
              <a:rPr lang="de-DE" b="1" dirty="0">
                <a:latin typeface="Calibri" panose="020F0502020204030204" pitchFamily="34" charset="0"/>
                <a:cs typeface="Calibri" panose="020F0502020204030204" pitchFamily="34" charset="0"/>
              </a:rPr>
              <a:t> Leben</a:t>
            </a:r>
          </a:p>
        </p:txBody>
      </p:sp>
      <p:sp>
        <p:nvSpPr>
          <p:cNvPr id="3" name="Untertitel 2">
            <a:extLst>
              <a:ext uri="{FF2B5EF4-FFF2-40B4-BE49-F238E27FC236}">
                <a16:creationId xmlns="" xmlns:a16="http://schemas.microsoft.com/office/drawing/2014/main" id="{328C70F8-040A-4071-B211-A8BB6CDE0DBA}"/>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3783076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a:latin typeface="Calibri" panose="020F0502020204030204" pitchFamily="34" charset="0"/>
              </a:rPr>
              <a:t>…und der </a:t>
            </a:r>
            <a:r>
              <a:rPr lang="de-DE" b="1" dirty="0">
                <a:latin typeface="Calibri" panose="020F0502020204030204" pitchFamily="34" charset="0"/>
                <a:cs typeface="Calibri" panose="020F0502020204030204" pitchFamily="34" charset="0"/>
              </a:rPr>
              <a:t>Jugendlichen</a:t>
            </a:r>
            <a:endParaRPr lang="de-AT" b="1" dirty="0">
              <a:latin typeface="Calibri" panose="020F0502020204030204" pitchFamily="34" charset="0"/>
            </a:endParaRPr>
          </a:p>
        </p:txBody>
      </p:sp>
      <p:sp>
        <p:nvSpPr>
          <p:cNvPr id="3" name="Inhaltsplatzhalter 2"/>
          <p:cNvSpPr>
            <a:spLocks noGrp="1"/>
          </p:cNvSpPr>
          <p:nvPr>
            <p:ph idx="1"/>
          </p:nvPr>
        </p:nvSpPr>
        <p:spPr/>
        <p:txBody>
          <a:bodyPr/>
          <a:lstStyle/>
          <a:p>
            <a:endParaRPr lang="de-AT" dirty="0"/>
          </a:p>
          <a:p>
            <a:pPr marL="0" indent="0" eaLnBrk="1" hangingPunct="1">
              <a:buNone/>
              <a:defRPr/>
            </a:pPr>
            <a:r>
              <a:rPr lang="de-DE" sz="2400" dirty="0">
                <a:latin typeface="Calibri" pitchFamily="34" charset="0"/>
                <a:cs typeface="Calibri" pitchFamily="34" charset="0"/>
              </a:rPr>
              <a:t>Zentrale Erfahrungen</a:t>
            </a:r>
          </a:p>
          <a:p>
            <a:pPr marL="0" indent="0" eaLnBrk="1" hangingPunct="1">
              <a:buNone/>
              <a:defRPr/>
            </a:pPr>
            <a:r>
              <a:rPr lang="de-DE" sz="1400" dirty="0">
                <a:latin typeface="Calibri" pitchFamily="34" charset="0"/>
                <a:cs typeface="Calibri" pitchFamily="34" charset="0"/>
              </a:rPr>
              <a:t>(nach Friedrich Schweitzer)</a:t>
            </a:r>
          </a:p>
          <a:p>
            <a:pPr lvl="0"/>
            <a:r>
              <a:rPr lang="de-AT" sz="2400" dirty="0">
                <a:latin typeface="Calibri" panose="020F0502020204030204" pitchFamily="34" charset="0"/>
              </a:rPr>
              <a:t>Einsamkeit und Freundschaft, die diese durchbricht</a:t>
            </a:r>
          </a:p>
          <a:p>
            <a:pPr lvl="0"/>
            <a:r>
              <a:rPr lang="de-AT" sz="2400" dirty="0">
                <a:latin typeface="Calibri" panose="020F0502020204030204" pitchFamily="34" charset="0"/>
              </a:rPr>
              <a:t>Neigung zu Idealisierung, Erfahrung von Schuld, Versagen</a:t>
            </a:r>
          </a:p>
          <a:p>
            <a:pPr lvl="0"/>
            <a:r>
              <a:rPr lang="de-AT" sz="2400" dirty="0">
                <a:latin typeface="Calibri" panose="020F0502020204030204" pitchFamily="34" charset="0"/>
              </a:rPr>
              <a:t>religiöse Zweifel als Ausdruck der Suche nach Freiheit und als Folge einer allgemeinen Vertrauenskrise. </a:t>
            </a:r>
          </a:p>
          <a:p>
            <a:pPr lvl="0"/>
            <a:r>
              <a:rPr lang="de-AT" sz="2400" dirty="0">
                <a:latin typeface="Calibri" panose="020F0502020204030204" pitchFamily="34" charset="0"/>
              </a:rPr>
              <a:t>kognitiver Wandlungsprozess: Abstrahierung…</a:t>
            </a:r>
          </a:p>
        </p:txBody>
      </p:sp>
    </p:spTree>
    <p:extLst>
      <p:ext uri="{BB962C8B-B14F-4D97-AF65-F5344CB8AC3E}">
        <p14:creationId xmlns:p14="http://schemas.microsoft.com/office/powerpoint/2010/main" val="2186189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pPr eaLnBrk="1" hangingPunct="1"/>
            <a:r>
              <a:rPr lang="de-DE" b="1" dirty="0">
                <a:latin typeface="Calibri" panose="020F0502020204030204" pitchFamily="34" charset="0"/>
              </a:rPr>
              <a:t>Konkretisierungen</a:t>
            </a:r>
            <a:endParaRPr lang="de-DE" dirty="0">
              <a:latin typeface="Calibri" panose="020F0502020204030204" pitchFamily="34" charset="0"/>
            </a:endParaRPr>
          </a:p>
        </p:txBody>
      </p:sp>
      <p:sp>
        <p:nvSpPr>
          <p:cNvPr id="41986" name="Rectangle 3"/>
          <p:cNvSpPr>
            <a:spLocks noGrp="1" noChangeArrowheads="1"/>
          </p:cNvSpPr>
          <p:nvPr>
            <p:ph type="body" idx="4294967295"/>
          </p:nvPr>
        </p:nvSpPr>
        <p:spPr/>
        <p:txBody>
          <a:bodyPr/>
          <a:lstStyle/>
          <a:p>
            <a:pPr eaLnBrk="1" hangingPunct="1"/>
            <a:endParaRPr lang="de-DE" dirty="0"/>
          </a:p>
          <a:p>
            <a:pPr eaLnBrk="1" hangingPunct="1"/>
            <a:r>
              <a:rPr lang="de-DE" dirty="0">
                <a:latin typeface="Calibri" pitchFamily="34" charset="0"/>
              </a:rPr>
              <a:t>Beziehung vor Erziehung</a:t>
            </a:r>
          </a:p>
          <a:p>
            <a:pPr eaLnBrk="1" hangingPunct="1"/>
            <a:r>
              <a:rPr lang="de-DE" dirty="0">
                <a:latin typeface="Calibri" pitchFamily="34" charset="0"/>
              </a:rPr>
              <a:t>Pais </a:t>
            </a:r>
            <a:r>
              <a:rPr lang="de-DE" dirty="0" err="1">
                <a:latin typeface="Calibri" pitchFamily="34" charset="0"/>
              </a:rPr>
              <a:t>agein</a:t>
            </a:r>
            <a:r>
              <a:rPr lang="de-DE" dirty="0">
                <a:latin typeface="Calibri" pitchFamily="34" charset="0"/>
              </a:rPr>
              <a:t> – begleiten, einen Raum schaffen…</a:t>
            </a:r>
          </a:p>
          <a:p>
            <a:endParaRPr lang="de-DE" sz="2400" dirty="0">
              <a:latin typeface="Calibri" pitchFamily="34" charset="0"/>
            </a:endParaRPr>
          </a:p>
          <a:p>
            <a:pPr lvl="1"/>
            <a:r>
              <a:rPr lang="de-DE" dirty="0">
                <a:latin typeface="Calibri" pitchFamily="34" charset="0"/>
              </a:rPr>
              <a:t>Ein Raum, in dem Menschen Erfahrungen machen können</a:t>
            </a:r>
          </a:p>
          <a:p>
            <a:pPr lvl="1"/>
            <a:r>
              <a:rPr lang="de-DE" dirty="0">
                <a:latin typeface="Calibri" pitchFamily="34" charset="0"/>
              </a:rPr>
              <a:t>Menschen, die dieses Tun begleiten</a:t>
            </a:r>
          </a:p>
          <a:p>
            <a:pPr eaLnBrk="1" hangingPunct="1"/>
            <a:endParaRPr lang="de-DE" sz="2400" dirty="0">
              <a:latin typeface="Calibri" pitchFamily="34" charset="0"/>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0C3E2DC-699D-4062-ACAE-02F82C3EA4B6}"/>
              </a:ext>
            </a:extLst>
          </p:cNvPr>
          <p:cNvSpPr>
            <a:spLocks noGrp="1"/>
          </p:cNvSpPr>
          <p:nvPr>
            <p:ph type="title"/>
          </p:nvPr>
        </p:nvSpPr>
        <p:spPr/>
        <p:txBody>
          <a:bodyPr/>
          <a:lstStyle/>
          <a:p>
            <a:r>
              <a:rPr lang="de-DE" b="1" dirty="0">
                <a:latin typeface="Calibri" panose="020F0502020204030204" pitchFamily="34" charset="0"/>
              </a:rPr>
              <a:t>Konkretisierungen</a:t>
            </a:r>
            <a:endParaRPr lang="de-DE" b="1" dirty="0"/>
          </a:p>
        </p:txBody>
      </p:sp>
      <p:sp>
        <p:nvSpPr>
          <p:cNvPr id="3" name="Inhaltsplatzhalter 2">
            <a:extLst>
              <a:ext uri="{FF2B5EF4-FFF2-40B4-BE49-F238E27FC236}">
                <a16:creationId xmlns="" xmlns:a16="http://schemas.microsoft.com/office/drawing/2014/main" id="{3DAF785C-A120-4F5C-BEF4-3F1069ABB566}"/>
              </a:ext>
            </a:extLst>
          </p:cNvPr>
          <p:cNvSpPr>
            <a:spLocks noGrp="1"/>
          </p:cNvSpPr>
          <p:nvPr>
            <p:ph idx="1"/>
          </p:nvPr>
        </p:nvSpPr>
        <p:spPr/>
        <p:txBody>
          <a:bodyPr/>
          <a:lstStyle/>
          <a:p>
            <a:endParaRPr lang="de-DE" dirty="0"/>
          </a:p>
          <a:p>
            <a:r>
              <a:rPr lang="de-DE" dirty="0">
                <a:latin typeface="Calibri" panose="020F0502020204030204" pitchFamily="34" charset="0"/>
                <a:cs typeface="Calibri" panose="020F0502020204030204" pitchFamily="34" charset="0"/>
              </a:rPr>
              <a:t>Ein Blick auf die Erwachsenen</a:t>
            </a:r>
            <a:r>
              <a:rPr lang="de-DE" dirty="0">
                <a:latin typeface="Calibri" pitchFamily="34" charset="0"/>
              </a:rPr>
              <a:t>: Modell sein</a:t>
            </a:r>
          </a:p>
          <a:p>
            <a:endParaRPr lang="de-DE" dirty="0">
              <a:latin typeface="Calibri" pitchFamily="34" charset="0"/>
            </a:endParaRPr>
          </a:p>
          <a:p>
            <a:pPr lvl="1" eaLnBrk="1" hangingPunct="1"/>
            <a:r>
              <a:rPr lang="de-DE" dirty="0">
                <a:latin typeface="Calibri" pitchFamily="34" charset="0"/>
              </a:rPr>
              <a:t>Sprache entwickeln, Bedeutsames sagen können</a:t>
            </a:r>
          </a:p>
          <a:p>
            <a:pPr lvl="1" eaLnBrk="1" hangingPunct="1"/>
            <a:r>
              <a:rPr lang="de-DE" dirty="0">
                <a:latin typeface="Calibri" pitchFamily="34" charset="0"/>
              </a:rPr>
              <a:t>Einander mit den Fragen nicht alleine lassen</a:t>
            </a:r>
          </a:p>
          <a:p>
            <a:pPr lvl="1" eaLnBrk="1" hangingPunct="1"/>
            <a:r>
              <a:rPr lang="de-DE" dirty="0">
                <a:latin typeface="Calibri" pitchFamily="34" charset="0"/>
              </a:rPr>
              <a:t>Philosophieren, Theologisieren – „Verdaute Theologie“</a:t>
            </a:r>
            <a:r>
              <a:rPr lang="de-DE" sz="2000" dirty="0">
                <a:latin typeface="Calibri" pitchFamily="34" charset="0"/>
              </a:rPr>
              <a:t> </a:t>
            </a:r>
          </a:p>
          <a:p>
            <a:pPr eaLnBrk="1" hangingPunct="1"/>
            <a:endParaRPr lang="de-DE" sz="2400" dirty="0">
              <a:latin typeface="Calibri" pitchFamily="34" charset="0"/>
            </a:endParaRPr>
          </a:p>
          <a:p>
            <a:endParaRPr lang="de-DE" dirty="0">
              <a:latin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2699893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865EC9B-3613-477C-AF7E-2E8BE0ABD8A9}"/>
              </a:ext>
            </a:extLst>
          </p:cNvPr>
          <p:cNvSpPr>
            <a:spLocks noGrp="1"/>
          </p:cNvSpPr>
          <p:nvPr>
            <p:ph type="title"/>
          </p:nvPr>
        </p:nvSpPr>
        <p:spPr/>
        <p:txBody>
          <a:bodyPr/>
          <a:lstStyle/>
          <a:p>
            <a:r>
              <a:rPr lang="de-DE" b="1" dirty="0">
                <a:latin typeface="Calibri" panose="020F0502020204030204" pitchFamily="34" charset="0"/>
              </a:rPr>
              <a:t>Konkretisierungen</a:t>
            </a:r>
            <a:endParaRPr lang="de-DE" dirty="0"/>
          </a:p>
        </p:txBody>
      </p:sp>
      <p:sp>
        <p:nvSpPr>
          <p:cNvPr id="3" name="Inhaltsplatzhalter 2">
            <a:extLst>
              <a:ext uri="{FF2B5EF4-FFF2-40B4-BE49-F238E27FC236}">
                <a16:creationId xmlns="" xmlns:a16="http://schemas.microsoft.com/office/drawing/2014/main" id="{1BACC776-0132-4627-B505-DDEF05EA4250}"/>
              </a:ext>
            </a:extLst>
          </p:cNvPr>
          <p:cNvSpPr>
            <a:spLocks noGrp="1"/>
          </p:cNvSpPr>
          <p:nvPr>
            <p:ph idx="1"/>
          </p:nvPr>
        </p:nvSpPr>
        <p:spPr/>
        <p:txBody>
          <a:bodyPr/>
          <a:lstStyle/>
          <a:p>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Religiöses Sprechen – religiöse Sprache</a:t>
            </a:r>
          </a:p>
          <a:p>
            <a:r>
              <a:rPr lang="de-DE" dirty="0">
                <a:latin typeface="Calibri" panose="020F0502020204030204" pitchFamily="34" charset="0"/>
                <a:cs typeface="Calibri" panose="020F0502020204030204" pitchFamily="34" charset="0"/>
              </a:rPr>
              <a:t>Geschichten und Bilder entdecken</a:t>
            </a:r>
          </a:p>
          <a:p>
            <a:r>
              <a:rPr lang="de-DE" dirty="0">
                <a:latin typeface="Calibri" panose="020F0502020204030204" pitchFamily="34" charset="0"/>
                <a:cs typeface="Calibri" panose="020F0502020204030204" pitchFamily="34" charset="0"/>
              </a:rPr>
              <a:t>Feiern und Ritualisierungen: der Zeit ein Gesicht</a:t>
            </a:r>
          </a:p>
          <a:p>
            <a:r>
              <a:rPr lang="de-DE" dirty="0">
                <a:latin typeface="Calibri" panose="020F0502020204030204" pitchFamily="34" charset="0"/>
                <a:cs typeface="Calibri" panose="020F0502020204030204" pitchFamily="34" charset="0"/>
              </a:rPr>
              <a:t>Religiösem begegnen</a:t>
            </a:r>
          </a:p>
          <a:p>
            <a:pPr lvl="1"/>
            <a:r>
              <a:rPr lang="de-DE" dirty="0">
                <a:latin typeface="Calibri" pitchFamily="34" charset="0"/>
              </a:rPr>
              <a:t>Inklusiv und heterogen</a:t>
            </a:r>
          </a:p>
          <a:p>
            <a:pPr lvl="1"/>
            <a:r>
              <a:rPr lang="de-DE" dirty="0">
                <a:latin typeface="Calibri" pitchFamily="34" charset="0"/>
              </a:rPr>
              <a:t>Ungleichzeitig, vielfältig, widersprüchlich…</a:t>
            </a:r>
            <a:endParaRPr lang="de-DE" dirty="0">
              <a:latin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737579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D83BC10-FE9D-4CB1-94E6-72F4B01DD4CC}"/>
              </a:ext>
            </a:extLst>
          </p:cNvPr>
          <p:cNvSpPr>
            <a:spLocks noGrp="1"/>
          </p:cNvSpPr>
          <p:nvPr>
            <p:ph type="title"/>
          </p:nvPr>
        </p:nvSpPr>
        <p:spPr/>
        <p:txBody>
          <a:bodyPr/>
          <a:lstStyle/>
          <a:p>
            <a:r>
              <a:rPr lang="de-DE" b="1" dirty="0">
                <a:latin typeface="Calibri" panose="020F0502020204030204" pitchFamily="34" charset="0"/>
              </a:rPr>
              <a:t>Konkretisierungen</a:t>
            </a:r>
            <a:endParaRPr lang="de-DE" dirty="0"/>
          </a:p>
        </p:txBody>
      </p:sp>
      <p:sp>
        <p:nvSpPr>
          <p:cNvPr id="3" name="Inhaltsplatzhalter 2">
            <a:extLst>
              <a:ext uri="{FF2B5EF4-FFF2-40B4-BE49-F238E27FC236}">
                <a16:creationId xmlns="" xmlns:a16="http://schemas.microsoft.com/office/drawing/2014/main" id="{5FE247C3-21B8-4C81-A3C0-3DECA92B2252}"/>
              </a:ext>
            </a:extLst>
          </p:cNvPr>
          <p:cNvSpPr>
            <a:spLocks noGrp="1"/>
          </p:cNvSpPr>
          <p:nvPr>
            <p:ph idx="1"/>
          </p:nvPr>
        </p:nvSpPr>
        <p:spPr/>
        <p:txBody>
          <a:bodyPr/>
          <a:lstStyle/>
          <a:p>
            <a:endParaRPr lang="de-DE" dirty="0"/>
          </a:p>
          <a:p>
            <a:pPr marL="0" indent="0">
              <a:buNone/>
            </a:pPr>
            <a:r>
              <a:rPr lang="de-DE" dirty="0">
                <a:latin typeface="Calibri" panose="020F0502020204030204" pitchFamily="34" charset="0"/>
                <a:cs typeface="Calibri" panose="020F0502020204030204" pitchFamily="34" charset="0"/>
              </a:rPr>
              <a:t>Damit Kinder/Jugendliche sich entwickeln können: </a:t>
            </a:r>
          </a:p>
          <a:p>
            <a:r>
              <a:rPr lang="de-DE" dirty="0">
                <a:latin typeface="Calibri" panose="020F0502020204030204" pitchFamily="34" charset="0"/>
                <a:cs typeface="Calibri" panose="020F0502020204030204" pitchFamily="34" charset="0"/>
              </a:rPr>
              <a:t>Selbstwahrnehmung und Selbstwertgefühl</a:t>
            </a:r>
          </a:p>
          <a:p>
            <a:r>
              <a:rPr lang="de-DE" dirty="0">
                <a:latin typeface="Calibri" panose="020F0502020204030204" pitchFamily="34" charset="0"/>
                <a:cs typeface="Calibri" panose="020F0502020204030204" pitchFamily="34" charset="0"/>
              </a:rPr>
              <a:t>Selbststeuerung</a:t>
            </a:r>
          </a:p>
          <a:p>
            <a:r>
              <a:rPr lang="de-DE" dirty="0">
                <a:latin typeface="Calibri" panose="020F0502020204030204" pitchFamily="34" charset="0"/>
                <a:cs typeface="Calibri" panose="020F0502020204030204" pitchFamily="34" charset="0"/>
              </a:rPr>
              <a:t>Selbstwirksamkeit</a:t>
            </a:r>
          </a:p>
          <a:p>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Und: Soziale Kompetenz </a:t>
            </a:r>
          </a:p>
          <a:p>
            <a:endParaRPr lang="de-DE" dirty="0"/>
          </a:p>
          <a:p>
            <a:pPr lvl="1"/>
            <a:endParaRPr lang="de-DE" dirty="0"/>
          </a:p>
          <a:p>
            <a:endParaRPr lang="de-DE" dirty="0"/>
          </a:p>
        </p:txBody>
      </p:sp>
    </p:spTree>
    <p:extLst>
      <p:ext uri="{BB962C8B-B14F-4D97-AF65-F5344CB8AC3E}">
        <p14:creationId xmlns:p14="http://schemas.microsoft.com/office/powerpoint/2010/main" val="1392917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A8918D0-F723-4132-80F6-ACEF4CBE3DB0}"/>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50 Jahre RPI Weingarten</a:t>
            </a:r>
          </a:p>
        </p:txBody>
      </p:sp>
      <p:sp>
        <p:nvSpPr>
          <p:cNvPr id="3" name="Inhaltsplatzhalter 2">
            <a:extLst>
              <a:ext uri="{FF2B5EF4-FFF2-40B4-BE49-F238E27FC236}">
                <a16:creationId xmlns="" xmlns:a16="http://schemas.microsoft.com/office/drawing/2014/main" id="{45F5D638-EC9D-4C8B-8F52-3FED08F4DE9A}"/>
              </a:ext>
            </a:extLst>
          </p:cNvPr>
          <p:cNvSpPr>
            <a:spLocks noGrp="1"/>
          </p:cNvSpPr>
          <p:nvPr>
            <p:ph idx="1"/>
          </p:nvPr>
        </p:nvSpPr>
        <p:spPr/>
        <p:txBody>
          <a:bodyPr/>
          <a:lstStyle/>
          <a:p>
            <a:endParaRPr lang="de-DE" b="1" dirty="0">
              <a:latin typeface="Calibri" panose="020F0502020204030204" pitchFamily="34" charset="0"/>
              <a:cs typeface="Calibri" panose="020F0502020204030204" pitchFamily="34" charset="0"/>
            </a:endParaRPr>
          </a:p>
          <a:p>
            <a:pPr marL="400050" lvl="1" indent="0">
              <a:buNone/>
            </a:pPr>
            <a:r>
              <a:rPr lang="de-AT" sz="2800" dirty="0">
                <a:latin typeface="Calibri" pitchFamily="34" charset="0"/>
              </a:rPr>
              <a:t>50 Jahre und viel Zukunft: </a:t>
            </a:r>
          </a:p>
          <a:p>
            <a:pPr marL="400050" lvl="1" indent="0">
              <a:buNone/>
            </a:pPr>
            <a:r>
              <a:rPr lang="de-AT" sz="2800" dirty="0">
                <a:latin typeface="Calibri" pitchFamily="34" charset="0"/>
              </a:rPr>
              <a:t>Religionspädagogisches Institut Weingarten</a:t>
            </a:r>
          </a:p>
          <a:p>
            <a:pPr marL="400050" lvl="1" indent="0">
              <a:buNone/>
            </a:pPr>
            <a:endParaRPr lang="de-AT" sz="2800" b="1" dirty="0">
              <a:latin typeface="Calibri" pitchFamily="34" charset="0"/>
              <a:cs typeface="Calibri" panose="020F0502020204030204" pitchFamily="34" charset="0"/>
            </a:endParaRPr>
          </a:p>
          <a:p>
            <a:pPr marL="400050" lvl="1" indent="0">
              <a:buNone/>
            </a:pPr>
            <a:r>
              <a:rPr lang="de-DE" sz="2800" dirty="0">
                <a:latin typeface="Calibri" panose="020F0502020204030204" pitchFamily="34" charset="0"/>
                <a:cs typeface="Calibri" panose="020F0502020204030204" pitchFamily="34" charset="0"/>
              </a:rPr>
              <a:t>„Manche Dinge lernt man am Besten</a:t>
            </a:r>
            <a:br>
              <a:rPr lang="de-DE" sz="2800" dirty="0">
                <a:latin typeface="Calibri" panose="020F0502020204030204" pitchFamily="34" charset="0"/>
                <a:cs typeface="Calibri" panose="020F0502020204030204" pitchFamily="34" charset="0"/>
              </a:rPr>
            </a:br>
            <a:r>
              <a:rPr lang="de-DE" sz="2800" dirty="0">
                <a:latin typeface="Calibri" panose="020F0502020204030204" pitchFamily="34" charset="0"/>
                <a:cs typeface="Calibri" panose="020F0502020204030204" pitchFamily="34" charset="0"/>
              </a:rPr>
              <a:t>in der Stille, manche im Sturm.“</a:t>
            </a:r>
          </a:p>
          <a:p>
            <a:endParaRPr lang="de-DE" dirty="0">
              <a:latin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2429501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23966CD-8B5A-4CE7-BBC0-AD6BD4133F89}"/>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50 Jahre RPI Weingarten</a:t>
            </a:r>
            <a:endParaRPr lang="de-DE" dirty="0"/>
          </a:p>
        </p:txBody>
      </p:sp>
      <p:sp>
        <p:nvSpPr>
          <p:cNvPr id="3" name="Inhaltsplatzhalter 2">
            <a:extLst>
              <a:ext uri="{FF2B5EF4-FFF2-40B4-BE49-F238E27FC236}">
                <a16:creationId xmlns="" xmlns:a16="http://schemas.microsoft.com/office/drawing/2014/main" id="{1025460C-1D25-4F09-B8E6-CC549E4BD0DE}"/>
              </a:ext>
            </a:extLst>
          </p:cNvPr>
          <p:cNvSpPr>
            <a:spLocks noGrp="1"/>
          </p:cNvSpPr>
          <p:nvPr>
            <p:ph idx="1"/>
          </p:nvPr>
        </p:nvSpPr>
        <p:spPr/>
        <p:txBody>
          <a:bodyPr/>
          <a:lstStyle/>
          <a:p>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Unser Anliegen</a:t>
            </a:r>
          </a:p>
          <a:p>
            <a:pPr lvl="1"/>
            <a:r>
              <a:rPr lang="de-DE" dirty="0">
                <a:latin typeface="Calibri" panose="020F0502020204030204" pitchFamily="34" charset="0"/>
                <a:cs typeface="Calibri" panose="020F0502020204030204" pitchFamily="34" charset="0"/>
              </a:rPr>
              <a:t>Förderung einer im christlichen Glauben wurzelnden Erziehung und Bildung</a:t>
            </a:r>
          </a:p>
          <a:p>
            <a:pPr lvl="1"/>
            <a:r>
              <a:rPr lang="de-DE" dirty="0">
                <a:latin typeface="Calibri" panose="020F0502020204030204" pitchFamily="34" charset="0"/>
                <a:cs typeface="Calibri" panose="020F0502020204030204" pitchFamily="34" charset="0"/>
              </a:rPr>
              <a:t>Fort- und Weiterbildung von </a:t>
            </a:r>
            <a:r>
              <a:rPr lang="de-DE" dirty="0" err="1">
                <a:latin typeface="Calibri" panose="020F0502020204030204" pitchFamily="34" charset="0"/>
                <a:cs typeface="Calibri" panose="020F0502020204030204" pitchFamily="34" charset="0"/>
              </a:rPr>
              <a:t>ReligionslehrerInnen</a:t>
            </a:r>
            <a:r>
              <a:rPr lang="de-DE" dirty="0">
                <a:latin typeface="Calibri" panose="020F0502020204030204" pitchFamily="34" charset="0"/>
                <a:cs typeface="Calibri" panose="020F0502020204030204" pitchFamily="34" charset="0"/>
              </a:rPr>
              <a:t> aller Schularten</a:t>
            </a:r>
          </a:p>
          <a:p>
            <a:pPr lvl="1"/>
            <a:r>
              <a:rPr lang="de-DE" dirty="0">
                <a:latin typeface="Calibri" panose="020F0502020204030204" pitchFamily="34" charset="0"/>
                <a:cs typeface="Calibri" panose="020F0502020204030204" pitchFamily="34" charset="0"/>
              </a:rPr>
              <a:t>Bereitstellung von fachbezogenen Materialien und Medien</a:t>
            </a:r>
          </a:p>
          <a:p>
            <a:pPr lvl="1"/>
            <a:r>
              <a:rPr lang="de-DE" dirty="0">
                <a:latin typeface="Calibri" panose="020F0502020204030204" pitchFamily="34" charset="0"/>
                <a:cs typeface="Calibri" panose="020F0502020204030204" pitchFamily="34" charset="0"/>
              </a:rPr>
              <a:t> Religionspädagogische Beratung</a:t>
            </a:r>
          </a:p>
          <a:p>
            <a:endParaRPr lang="de-DE" dirty="0"/>
          </a:p>
        </p:txBody>
      </p:sp>
    </p:spTree>
    <p:extLst>
      <p:ext uri="{BB962C8B-B14F-4D97-AF65-F5344CB8AC3E}">
        <p14:creationId xmlns:p14="http://schemas.microsoft.com/office/powerpoint/2010/main" val="292102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20209B6-8E13-40E5-BAF3-FBB690C3E620}"/>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Resilient</a:t>
            </a:r>
            <a:endParaRPr lang="de-DE" dirty="0"/>
          </a:p>
        </p:txBody>
      </p:sp>
      <p:sp>
        <p:nvSpPr>
          <p:cNvPr id="3" name="Inhaltsplatzhalter 2">
            <a:extLst>
              <a:ext uri="{FF2B5EF4-FFF2-40B4-BE49-F238E27FC236}">
                <a16:creationId xmlns="" xmlns:a16="http://schemas.microsoft.com/office/drawing/2014/main" id="{27A12FDC-52B4-47A8-872C-85E1A624BBD2}"/>
              </a:ext>
            </a:extLst>
          </p:cNvPr>
          <p:cNvSpPr>
            <a:spLocks noGrp="1"/>
          </p:cNvSpPr>
          <p:nvPr>
            <p:ph idx="1"/>
          </p:nvPr>
        </p:nvSpPr>
        <p:spPr/>
        <p:txBody>
          <a:bodyPr/>
          <a:lstStyle/>
          <a:p>
            <a:endParaRPr lang="de-DE" dirty="0"/>
          </a:p>
          <a:p>
            <a:pPr marL="0" indent="0">
              <a:buNone/>
            </a:pPr>
            <a:r>
              <a:rPr lang="de-DE" dirty="0"/>
              <a:t>	„Wenn wir hinfallen, </a:t>
            </a:r>
          </a:p>
          <a:p>
            <a:pPr marL="0" indent="0">
              <a:buNone/>
            </a:pPr>
            <a:r>
              <a:rPr lang="de-DE" dirty="0"/>
              <a:t>	tut uns der harte Boden weh;</a:t>
            </a:r>
          </a:p>
          <a:p>
            <a:pPr marL="0" indent="0">
              <a:buNone/>
            </a:pPr>
            <a:r>
              <a:rPr lang="de-DE" dirty="0"/>
              <a:t>	aber wir brauchen ihn gleichzeitig,</a:t>
            </a:r>
          </a:p>
          <a:p>
            <a:pPr marL="0" indent="0">
              <a:buNone/>
            </a:pPr>
            <a:r>
              <a:rPr lang="de-DE" dirty="0"/>
              <a:t>	um wieder aufstehen zu können.“</a:t>
            </a:r>
          </a:p>
          <a:p>
            <a:pPr marL="0" indent="0">
              <a:buNone/>
            </a:pPr>
            <a:r>
              <a:rPr lang="de-DE" sz="1100" dirty="0"/>
              <a:t>		</a:t>
            </a:r>
          </a:p>
          <a:p>
            <a:pPr marL="0" indent="0">
              <a:buNone/>
            </a:pPr>
            <a:r>
              <a:rPr lang="de-DE" sz="1100" dirty="0"/>
              <a:t>					</a:t>
            </a:r>
            <a:r>
              <a:rPr lang="de-DE" sz="1400" dirty="0"/>
              <a:t>(</a:t>
            </a:r>
            <a:r>
              <a:rPr lang="de-DE" sz="1400" dirty="0" err="1"/>
              <a:t>Pozatek</a:t>
            </a:r>
            <a:r>
              <a:rPr lang="de-DE" sz="1400" dirty="0"/>
              <a:t> 2014, S. 85)</a:t>
            </a:r>
          </a:p>
          <a:p>
            <a:endParaRPr lang="de-DE" dirty="0"/>
          </a:p>
        </p:txBody>
      </p:sp>
    </p:spTree>
    <p:extLst>
      <p:ext uri="{BB962C8B-B14F-4D97-AF65-F5344CB8AC3E}">
        <p14:creationId xmlns:p14="http://schemas.microsoft.com/office/powerpoint/2010/main" val="140908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E9AAA91-DE08-46E9-BC6B-C3C904C6F821}"/>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Begriff</a:t>
            </a:r>
          </a:p>
        </p:txBody>
      </p:sp>
      <p:sp>
        <p:nvSpPr>
          <p:cNvPr id="3" name="Inhaltsplatzhalter 2">
            <a:extLst>
              <a:ext uri="{FF2B5EF4-FFF2-40B4-BE49-F238E27FC236}">
                <a16:creationId xmlns="" xmlns:a16="http://schemas.microsoft.com/office/drawing/2014/main" id="{AD2E3271-5855-4347-87E8-7DF69DE4D9B5}"/>
              </a:ext>
            </a:extLst>
          </p:cNvPr>
          <p:cNvSpPr>
            <a:spLocks noGrp="1"/>
          </p:cNvSpPr>
          <p:nvPr>
            <p:ph idx="1"/>
          </p:nvPr>
        </p:nvSpPr>
        <p:spPr/>
        <p:txBody>
          <a:bodyPr/>
          <a:lstStyle/>
          <a:p>
            <a:endParaRPr lang="de-DE" dirty="0">
              <a:solidFill>
                <a:schemeClr val="accent4"/>
              </a:solidFill>
              <a:latin typeface="Calibri" panose="020F0502020204030204" pitchFamily="34" charset="0"/>
              <a:cs typeface="Calibri" panose="020F0502020204030204" pitchFamily="34" charset="0"/>
            </a:endParaRPr>
          </a:p>
          <a:p>
            <a:r>
              <a:rPr lang="de-DE" dirty="0">
                <a:solidFill>
                  <a:schemeClr val="accent4"/>
                </a:solidFill>
                <a:latin typeface="Calibri" panose="020F0502020204030204" pitchFamily="34" charset="0"/>
                <a:cs typeface="Calibri" panose="020F0502020204030204" pitchFamily="34" charset="0"/>
              </a:rPr>
              <a:t>Der Begriff Resilienz stammt ursprünglich aus der Physik und bezeichnet in der Werkstoffkunde die Fähigkeit eines Werkstoffes, sich verformen zu lassen und dennoch in die ursprüngliche Form zurückzufinden.</a:t>
            </a:r>
            <a:br>
              <a:rPr lang="de-DE" dirty="0">
                <a:solidFill>
                  <a:schemeClr val="accent4"/>
                </a:solidFill>
                <a:latin typeface="Calibri" panose="020F0502020204030204" pitchFamily="34" charset="0"/>
                <a:cs typeface="Calibri" panose="020F0502020204030204" pitchFamily="34" charset="0"/>
              </a:rPr>
            </a:br>
            <a:r>
              <a:rPr lang="de-DE" dirty="0">
                <a:solidFill>
                  <a:schemeClr val="accent4"/>
                </a:solidFill>
                <a:latin typeface="Calibri" panose="020F0502020204030204" pitchFamily="34" charset="0"/>
                <a:cs typeface="Calibri" panose="020F0502020204030204" pitchFamily="34" charset="0"/>
              </a:rPr>
              <a:t>	</a:t>
            </a:r>
            <a:r>
              <a:rPr lang="de-DE" sz="2400" dirty="0">
                <a:solidFill>
                  <a:schemeClr val="accent4"/>
                </a:solidFill>
                <a:latin typeface="Calibri" panose="020F0502020204030204" pitchFamily="34" charset="0"/>
                <a:cs typeface="Calibri" panose="020F0502020204030204" pitchFamily="34" charset="0"/>
              </a:rPr>
              <a:t>	engl. </a:t>
            </a:r>
            <a:r>
              <a:rPr lang="de-DE" sz="2400" dirty="0" err="1">
                <a:solidFill>
                  <a:schemeClr val="accent4"/>
                </a:solidFill>
                <a:latin typeface="Calibri" panose="020F0502020204030204" pitchFamily="34" charset="0"/>
                <a:cs typeface="Calibri" panose="020F0502020204030204" pitchFamily="34" charset="0"/>
              </a:rPr>
              <a:t>resilience</a:t>
            </a:r>
            <a:r>
              <a:rPr lang="de-DE" sz="2400" dirty="0">
                <a:solidFill>
                  <a:schemeClr val="accent4"/>
                </a:solidFill>
                <a:latin typeface="Calibri" panose="020F0502020204030204" pitchFamily="34" charset="0"/>
                <a:cs typeface="Calibri" panose="020F0502020204030204" pitchFamily="34" charset="0"/>
              </a:rPr>
              <a:t> = Elastizität, Spannkraft</a:t>
            </a:r>
          </a:p>
          <a:p>
            <a:pPr lvl="1" algn="ctr">
              <a:buNone/>
            </a:pPr>
            <a:r>
              <a:rPr lang="de-DE" dirty="0">
                <a:solidFill>
                  <a:schemeClr val="accent4"/>
                </a:solidFill>
                <a:latin typeface="Calibri" panose="020F0502020204030204" pitchFamily="34" charset="0"/>
                <a:cs typeface="Calibri" panose="020F0502020204030204" pitchFamily="34" charset="0"/>
              </a:rPr>
              <a:t>lat. </a:t>
            </a:r>
            <a:r>
              <a:rPr lang="de-DE" dirty="0" err="1">
                <a:solidFill>
                  <a:schemeClr val="accent4"/>
                </a:solidFill>
                <a:latin typeface="Calibri" panose="020F0502020204030204" pitchFamily="34" charset="0"/>
                <a:cs typeface="Calibri" panose="020F0502020204030204" pitchFamily="34" charset="0"/>
              </a:rPr>
              <a:t>resilire</a:t>
            </a:r>
            <a:r>
              <a:rPr lang="de-DE" dirty="0">
                <a:solidFill>
                  <a:schemeClr val="accent4"/>
                </a:solidFill>
                <a:latin typeface="Calibri" panose="020F0502020204030204" pitchFamily="34" charset="0"/>
                <a:cs typeface="Calibri" panose="020F0502020204030204" pitchFamily="34" charset="0"/>
              </a:rPr>
              <a:t> = zurückspringen, abprallen</a:t>
            </a:r>
            <a:br>
              <a:rPr lang="de-DE" dirty="0">
                <a:solidFill>
                  <a:schemeClr val="accent4"/>
                </a:solidFill>
                <a:latin typeface="Calibri" panose="020F0502020204030204" pitchFamily="34" charset="0"/>
                <a:cs typeface="Calibri" panose="020F0502020204030204" pitchFamily="34" charset="0"/>
              </a:rPr>
            </a:br>
            <a:endParaRPr lang="de-DE" dirty="0">
              <a:solidFill>
                <a:schemeClr val="accent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142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897AF7E-A877-489B-B694-8AD6FEBAEB01}"/>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Resilienz</a:t>
            </a:r>
          </a:p>
        </p:txBody>
      </p:sp>
      <p:sp>
        <p:nvSpPr>
          <p:cNvPr id="3" name="Inhaltsplatzhalter 2">
            <a:extLst>
              <a:ext uri="{FF2B5EF4-FFF2-40B4-BE49-F238E27FC236}">
                <a16:creationId xmlns="" xmlns:a16="http://schemas.microsoft.com/office/drawing/2014/main" id="{CE443657-FD15-445F-8E86-204C814FD649}"/>
              </a:ext>
            </a:extLst>
          </p:cNvPr>
          <p:cNvSpPr>
            <a:spLocks noGrp="1"/>
          </p:cNvSpPr>
          <p:nvPr>
            <p:ph idx="1"/>
          </p:nvPr>
        </p:nvSpPr>
        <p:spPr/>
        <p:txBody>
          <a:bodyPr/>
          <a:lstStyle/>
          <a:p>
            <a:r>
              <a:rPr lang="de-DE" dirty="0">
                <a:latin typeface="Calibri" panose="020F0502020204030204" pitchFamily="34" charset="0"/>
                <a:cs typeface="Calibri" panose="020F0502020204030204" pitchFamily="34" charset="0"/>
              </a:rPr>
              <a:t>…Fähigkeit einer Person oder einer Familie bzw. Gruppe, erfolgreich mit belastenden Lebensumständen umzugehen.</a:t>
            </a:r>
          </a:p>
          <a:p>
            <a:pPr marL="0" indent="0">
              <a:buNone/>
            </a:pPr>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„…psychische Widerstandsfähigkeit gegenüber biologischen, psychologischen und psychosozialen Entwicklungsrisiken.“</a:t>
            </a:r>
            <a:r>
              <a:rPr lang="de-DE" sz="1100" dirty="0">
                <a:latin typeface="Calibri" panose="020F0502020204030204" pitchFamily="34" charset="0"/>
                <a:cs typeface="Calibri" panose="020F0502020204030204" pitchFamily="34" charset="0"/>
              </a:rPr>
              <a:t> (</a:t>
            </a:r>
            <a:r>
              <a:rPr lang="de-DE" sz="1100" dirty="0" err="1">
                <a:latin typeface="Calibri" panose="020F0502020204030204" pitchFamily="34" charset="0"/>
                <a:cs typeface="Calibri" panose="020F0502020204030204" pitchFamily="34" charset="0"/>
              </a:rPr>
              <a:t>Wustmann</a:t>
            </a:r>
            <a:r>
              <a:rPr lang="de-DE" sz="1100" dirty="0">
                <a:latin typeface="Calibri" panose="020F0502020204030204" pitchFamily="34" charset="0"/>
                <a:cs typeface="Calibri" panose="020F0502020204030204" pitchFamily="34" charset="0"/>
              </a:rPr>
              <a:t> 2004, 18)</a:t>
            </a:r>
          </a:p>
        </p:txBody>
      </p:sp>
    </p:spTree>
    <p:extLst>
      <p:ext uri="{BB962C8B-B14F-4D97-AF65-F5344CB8AC3E}">
        <p14:creationId xmlns:p14="http://schemas.microsoft.com/office/powerpoint/2010/main" val="293902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8754089-7EA4-4272-A41D-F37F3979134C}"/>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„Schutzschirm der Seele“ </a:t>
            </a:r>
          </a:p>
        </p:txBody>
      </p:sp>
      <p:sp>
        <p:nvSpPr>
          <p:cNvPr id="3" name="Inhaltsplatzhalter 2">
            <a:extLst>
              <a:ext uri="{FF2B5EF4-FFF2-40B4-BE49-F238E27FC236}">
                <a16:creationId xmlns="" xmlns:a16="http://schemas.microsoft.com/office/drawing/2014/main" id="{A9D264D8-C224-429E-983F-1D531ACBAC34}"/>
              </a:ext>
            </a:extLst>
          </p:cNvPr>
          <p:cNvSpPr>
            <a:spLocks noGrp="1"/>
          </p:cNvSpPr>
          <p:nvPr>
            <p:ph idx="1"/>
          </p:nvPr>
        </p:nvSpPr>
        <p:spPr/>
        <p:txBody>
          <a:bodyPr/>
          <a:lstStyle/>
          <a:p>
            <a:r>
              <a:rPr lang="de-DE" dirty="0">
                <a:latin typeface="Calibri" panose="020F0502020204030204" pitchFamily="34" charset="0"/>
                <a:cs typeface="Calibri" panose="020F0502020204030204" pitchFamily="34" charset="0"/>
              </a:rPr>
              <a:t>Als Resilienz bezeichnet man die Fähigkeit, belastende Situationen zu meistern, so dass sich eine Person trotz außergewöhnlichen Situationen positiv entwickeln kann.</a:t>
            </a:r>
          </a:p>
          <a:p>
            <a:endParaRPr lang="de-DE" dirty="0">
              <a:latin typeface="Calibri" panose="020F0502020204030204" pitchFamily="34" charset="0"/>
              <a:cs typeface="Calibri" panose="020F0502020204030204" pitchFamily="34" charset="0"/>
            </a:endParaRPr>
          </a:p>
          <a:p>
            <a:r>
              <a:rPr lang="de-DE" dirty="0">
                <a:latin typeface="Calibri" panose="020F0502020204030204" pitchFamily="34" charset="0"/>
                <a:cs typeface="Calibri" panose="020F0502020204030204" pitchFamily="34" charset="0"/>
              </a:rPr>
              <a:t>Wurzeln: </a:t>
            </a:r>
          </a:p>
          <a:p>
            <a:pPr lvl="1"/>
            <a:r>
              <a:rPr lang="de-DE" dirty="0">
                <a:latin typeface="Calibri" panose="020F0502020204030204" pitchFamily="34" charset="0"/>
                <a:cs typeface="Calibri" panose="020F0502020204030204" pitchFamily="34" charset="0"/>
              </a:rPr>
              <a:t>Persönlichkeit</a:t>
            </a:r>
          </a:p>
          <a:p>
            <a:pPr lvl="1"/>
            <a:r>
              <a:rPr lang="de-DE" dirty="0">
                <a:latin typeface="Calibri" panose="020F0502020204030204" pitchFamily="34" charset="0"/>
                <a:cs typeface="Calibri" panose="020F0502020204030204" pitchFamily="34" charset="0"/>
              </a:rPr>
              <a:t>und Lebensumfeld</a:t>
            </a:r>
          </a:p>
          <a:p>
            <a:pPr lvl="2"/>
            <a:endParaRPr lang="de-DE" dirty="0"/>
          </a:p>
        </p:txBody>
      </p:sp>
    </p:spTree>
    <p:extLst>
      <p:ext uri="{BB962C8B-B14F-4D97-AF65-F5344CB8AC3E}">
        <p14:creationId xmlns:p14="http://schemas.microsoft.com/office/powerpoint/2010/main" val="114232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el 1"/>
          <p:cNvSpPr>
            <a:spLocks noGrp="1"/>
          </p:cNvSpPr>
          <p:nvPr>
            <p:ph type="title"/>
          </p:nvPr>
        </p:nvSpPr>
        <p:spPr>
          <a:xfrm>
            <a:off x="590996" y="548680"/>
            <a:ext cx="7509395" cy="719245"/>
          </a:xfrm>
        </p:spPr>
        <p:txBody>
          <a:bodyPr/>
          <a:lstStyle/>
          <a:p>
            <a:pPr eaLnBrk="1" hangingPunct="1">
              <a:defRPr/>
            </a:pPr>
            <a:r>
              <a:rPr lang="de-AT" b="1" dirty="0">
                <a:latin typeface="Calibri" panose="020F0502020204030204" pitchFamily="34" charset="0"/>
                <a:cs typeface="Calibri" panose="020F0502020204030204" pitchFamily="34" charset="0"/>
              </a:rPr>
              <a:t>Die 7 Säulen der Resilienz </a:t>
            </a:r>
            <a:r>
              <a:rPr lang="de-DE" sz="1400" dirty="0">
                <a:latin typeface="Calibri" panose="020F0502020204030204" pitchFamily="34" charset="0"/>
                <a:cs typeface="Calibri" panose="020F0502020204030204" pitchFamily="34" charset="0"/>
              </a:rPr>
              <a:t>(Gruhl 2010, 23ff)</a:t>
            </a:r>
            <a:endParaRPr lang="de-AT" sz="1400" b="1" dirty="0">
              <a:latin typeface="Calibri" panose="020F0502020204030204" pitchFamily="34" charset="0"/>
              <a:cs typeface="Calibri" panose="020F0502020204030204" pitchFamily="34" charset="0"/>
            </a:endParaRPr>
          </a:p>
        </p:txBody>
      </p:sp>
      <p:sp>
        <p:nvSpPr>
          <p:cNvPr id="4" name="Textfeld 3"/>
          <p:cNvSpPr txBox="1">
            <a:spLocks noChangeArrowheads="1"/>
          </p:cNvSpPr>
          <p:nvPr/>
        </p:nvSpPr>
        <p:spPr bwMode="auto">
          <a:xfrm rot="-5400000">
            <a:off x="604243" y="4061372"/>
            <a:ext cx="2700338" cy="461665"/>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400" dirty="0"/>
              <a:t>Optimismus</a:t>
            </a:r>
          </a:p>
        </p:txBody>
      </p:sp>
      <p:sp>
        <p:nvSpPr>
          <p:cNvPr id="7" name="Textfeld 6"/>
          <p:cNvSpPr txBox="1">
            <a:spLocks noChangeArrowheads="1"/>
          </p:cNvSpPr>
          <p:nvPr/>
        </p:nvSpPr>
        <p:spPr bwMode="auto">
          <a:xfrm rot="-5400000">
            <a:off x="1359099" y="4061372"/>
            <a:ext cx="2700338" cy="461665"/>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400"/>
              <a:t>Akzeptanz</a:t>
            </a:r>
          </a:p>
        </p:txBody>
      </p:sp>
      <p:sp>
        <p:nvSpPr>
          <p:cNvPr id="8" name="Textfeld 7"/>
          <p:cNvSpPr txBox="1">
            <a:spLocks noChangeArrowheads="1"/>
          </p:cNvSpPr>
          <p:nvPr/>
        </p:nvSpPr>
        <p:spPr bwMode="auto">
          <a:xfrm rot="-5400000">
            <a:off x="2115145" y="4061371"/>
            <a:ext cx="2700338" cy="461665"/>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400" dirty="0"/>
              <a:t>Lösungsorientiert</a:t>
            </a:r>
            <a:endParaRPr lang="de-AT" sz="2700" dirty="0"/>
          </a:p>
        </p:txBody>
      </p:sp>
      <p:sp>
        <p:nvSpPr>
          <p:cNvPr id="9" name="Textfeld 8"/>
          <p:cNvSpPr txBox="1">
            <a:spLocks noChangeArrowheads="1"/>
          </p:cNvSpPr>
          <p:nvPr/>
        </p:nvSpPr>
        <p:spPr bwMode="auto">
          <a:xfrm rot="-5400000">
            <a:off x="2925961" y="4084455"/>
            <a:ext cx="2700338" cy="415498"/>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100" dirty="0"/>
              <a:t>Opferrolle verlassen</a:t>
            </a:r>
          </a:p>
        </p:txBody>
      </p:sp>
      <p:sp>
        <p:nvSpPr>
          <p:cNvPr id="10" name="Textfeld 9"/>
          <p:cNvSpPr txBox="1">
            <a:spLocks noChangeArrowheads="1"/>
          </p:cNvSpPr>
          <p:nvPr/>
        </p:nvSpPr>
        <p:spPr bwMode="auto">
          <a:xfrm rot="-5400000">
            <a:off x="3790355" y="4061372"/>
            <a:ext cx="2700338" cy="461665"/>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400" dirty="0"/>
              <a:t>Verantwortung</a:t>
            </a:r>
          </a:p>
        </p:txBody>
      </p:sp>
      <p:sp>
        <p:nvSpPr>
          <p:cNvPr id="11" name="Textfeld 10"/>
          <p:cNvSpPr txBox="1">
            <a:spLocks noChangeArrowheads="1"/>
          </p:cNvSpPr>
          <p:nvPr/>
        </p:nvSpPr>
        <p:spPr bwMode="auto">
          <a:xfrm rot="-5400000">
            <a:off x="4545211" y="4084455"/>
            <a:ext cx="2700338" cy="415498"/>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100" dirty="0"/>
              <a:t>Netzwerk aufbauen</a:t>
            </a:r>
          </a:p>
        </p:txBody>
      </p:sp>
      <p:sp>
        <p:nvSpPr>
          <p:cNvPr id="12" name="Textfeld 11"/>
          <p:cNvSpPr txBox="1">
            <a:spLocks noChangeArrowheads="1"/>
          </p:cNvSpPr>
          <p:nvPr/>
        </p:nvSpPr>
        <p:spPr bwMode="auto">
          <a:xfrm rot="-5400000">
            <a:off x="5354836" y="4061372"/>
            <a:ext cx="2700338" cy="461665"/>
          </a:xfrm>
          <a:prstGeom prst="rect">
            <a:avLst/>
          </a:prstGeom>
          <a:no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400"/>
              <a:t>Zukunft planen</a:t>
            </a:r>
          </a:p>
        </p:txBody>
      </p:sp>
      <p:cxnSp>
        <p:nvCxnSpPr>
          <p:cNvPr id="3" name="Gerader Verbinder 2"/>
          <p:cNvCxnSpPr/>
          <p:nvPr/>
        </p:nvCxnSpPr>
        <p:spPr bwMode="auto">
          <a:xfrm flipV="1">
            <a:off x="1723579" y="2204864"/>
            <a:ext cx="2632397" cy="7371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Gerader Verbinder 5"/>
          <p:cNvCxnSpPr/>
          <p:nvPr/>
        </p:nvCxnSpPr>
        <p:spPr bwMode="auto">
          <a:xfrm>
            <a:off x="4355976" y="2204864"/>
            <a:ext cx="2579862" cy="7371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Gerader Verbinder 13"/>
          <p:cNvCxnSpPr/>
          <p:nvPr/>
        </p:nvCxnSpPr>
        <p:spPr bwMode="auto">
          <a:xfrm>
            <a:off x="1723579" y="2942034"/>
            <a:ext cx="515267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23813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Bottom)">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lide(fromBottom)">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AF2F566-53D8-4A27-B59B-F02866DDCF23}"/>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Emmy Werner und Ruth Smith</a:t>
            </a:r>
          </a:p>
        </p:txBody>
      </p:sp>
      <p:sp>
        <p:nvSpPr>
          <p:cNvPr id="3" name="Inhaltsplatzhalter 2">
            <a:extLst>
              <a:ext uri="{FF2B5EF4-FFF2-40B4-BE49-F238E27FC236}">
                <a16:creationId xmlns="" xmlns:a16="http://schemas.microsoft.com/office/drawing/2014/main" id="{F30D1D9F-B27A-44F9-AF87-0C76F7F6C6A1}"/>
              </a:ext>
            </a:extLst>
          </p:cNvPr>
          <p:cNvSpPr>
            <a:spLocks noGrp="1"/>
          </p:cNvSpPr>
          <p:nvPr>
            <p:ph idx="1"/>
          </p:nvPr>
        </p:nvSpPr>
        <p:spPr/>
        <p:txBody>
          <a:bodyPr/>
          <a:lstStyle/>
          <a:p>
            <a:endParaRPr lang="de-DE" dirty="0"/>
          </a:p>
          <a:p>
            <a:r>
              <a:rPr lang="de-DE" dirty="0">
                <a:latin typeface="Calibri" panose="020F0502020204030204" pitchFamily="34" charset="0"/>
                <a:cs typeface="Calibri" panose="020F0502020204030204" pitchFamily="34" charset="0"/>
              </a:rPr>
              <a:t>Die Kinder aus der Kauai Studie hatten etwas, was viele Kinder in schwierigen sozialen Milieus nicht haben: </a:t>
            </a:r>
          </a:p>
          <a:p>
            <a:pPr marL="0" indent="0">
              <a:buNone/>
            </a:pPr>
            <a:r>
              <a:rPr lang="de-DE" i="1" dirty="0">
                <a:latin typeface="Calibri" panose="020F0502020204030204" pitchFamily="34" charset="0"/>
                <a:cs typeface="Calibri" panose="020F0502020204030204" pitchFamily="34" charset="0"/>
              </a:rPr>
              <a:t>	„</a:t>
            </a:r>
            <a:r>
              <a:rPr lang="de-DE" dirty="0">
                <a:latin typeface="Calibri" panose="020F0502020204030204" pitchFamily="34" charset="0"/>
                <a:cs typeface="Calibri" panose="020F0502020204030204" pitchFamily="34" charset="0"/>
              </a:rPr>
              <a:t>Zumindest eine enge Bezugsperson, die sich 	liebevoll um sie kümmerte und auf ihre 	Bedürfnisse reagierte, die Grenzen setzte und 	Orientierung bot.“ </a:t>
            </a:r>
            <a:r>
              <a:rPr lang="de-DE" sz="1100" dirty="0">
                <a:latin typeface="Calibri" panose="020F0502020204030204" pitchFamily="34" charset="0"/>
                <a:cs typeface="Calibri" panose="020F0502020204030204" pitchFamily="34" charset="0"/>
              </a:rPr>
              <a:t>(Berndt 2013, 67)</a:t>
            </a:r>
          </a:p>
        </p:txBody>
      </p:sp>
    </p:spTree>
    <p:extLst>
      <p:ext uri="{BB962C8B-B14F-4D97-AF65-F5344CB8AC3E}">
        <p14:creationId xmlns:p14="http://schemas.microsoft.com/office/powerpoint/2010/main" val="3401141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B84E16-A7E4-4C5D-A6D4-F786C6BB21BD}"/>
              </a:ext>
            </a:extLst>
          </p:cNvPr>
          <p:cNvSpPr>
            <a:spLocks noGrp="1"/>
          </p:cNvSpPr>
          <p:nvPr>
            <p:ph type="title"/>
          </p:nvPr>
        </p:nvSpPr>
        <p:spPr/>
        <p:txBody>
          <a:bodyPr/>
          <a:lstStyle/>
          <a:p>
            <a:r>
              <a:rPr lang="de-DE" b="1" dirty="0">
                <a:latin typeface="Calibri" panose="020F0502020204030204" pitchFamily="34" charset="0"/>
                <a:cs typeface="Calibri" panose="020F0502020204030204" pitchFamily="34" charset="0"/>
              </a:rPr>
              <a:t>Beziehung - zentraler Schutzfaktor</a:t>
            </a:r>
          </a:p>
        </p:txBody>
      </p:sp>
      <p:sp>
        <p:nvSpPr>
          <p:cNvPr id="3" name="Inhaltsplatzhalter 2">
            <a:extLst>
              <a:ext uri="{FF2B5EF4-FFF2-40B4-BE49-F238E27FC236}">
                <a16:creationId xmlns="" xmlns:a16="http://schemas.microsoft.com/office/drawing/2014/main" id="{D214800A-3C24-4673-81A0-381FDDEAD9E0}"/>
              </a:ext>
            </a:extLst>
          </p:cNvPr>
          <p:cNvSpPr>
            <a:spLocks noGrp="1"/>
          </p:cNvSpPr>
          <p:nvPr>
            <p:ph idx="1"/>
          </p:nvPr>
        </p:nvSpPr>
        <p:spPr/>
        <p:txBody>
          <a:bodyPr/>
          <a:lstStyle/>
          <a:p>
            <a:endParaRPr lang="de-DE" dirty="0"/>
          </a:p>
          <a:p>
            <a:r>
              <a:rPr lang="de-DE" dirty="0">
                <a:latin typeface="Calibri" panose="020F0502020204030204" pitchFamily="34" charset="0"/>
                <a:cs typeface="Calibri" panose="020F0502020204030204" pitchFamily="34" charset="0"/>
              </a:rPr>
              <a:t>Die Feinfühligkeit der Bezugsperson stellt ein wesentlicher Faktor für die Entwicklung der Bindungsrepräsentationen dar: </a:t>
            </a:r>
          </a:p>
          <a:p>
            <a:pPr marL="0" indent="0">
              <a:buNone/>
            </a:pPr>
            <a:r>
              <a:rPr lang="de-DE" dirty="0">
                <a:latin typeface="Calibri" panose="020F0502020204030204" pitchFamily="34" charset="0"/>
                <a:cs typeface="Calibri" panose="020F0502020204030204" pitchFamily="34" charset="0"/>
              </a:rPr>
              <a:t>	„Die Fähigkeit, die Signale des Kindes (1) 	wahrzunehmen, (2) richtig zu interpretieren 	sowie (3) prompt und (4) angemessen zu 	beantworten.“ </a:t>
            </a:r>
          </a:p>
          <a:p>
            <a:pPr marL="0" indent="0">
              <a:buNone/>
            </a:pPr>
            <a:r>
              <a:rPr lang="de-DE" sz="1100" dirty="0">
                <a:latin typeface="Calibri" panose="020F0502020204030204" pitchFamily="34" charset="0"/>
                <a:cs typeface="Calibri" panose="020F0502020204030204" pitchFamily="34" charset="0"/>
              </a:rPr>
              <a:t>	</a:t>
            </a:r>
          </a:p>
          <a:p>
            <a:pPr marL="0" indent="0">
              <a:buNone/>
            </a:pPr>
            <a:r>
              <a:rPr lang="de-DE" sz="1100" dirty="0">
                <a:latin typeface="Calibri" panose="020F0502020204030204" pitchFamily="34" charset="0"/>
                <a:cs typeface="Calibri" panose="020F0502020204030204" pitchFamily="34" charset="0"/>
              </a:rPr>
              <a:t>		(Fröhlich - </a:t>
            </a:r>
            <a:r>
              <a:rPr lang="de-DE" sz="1100" dirty="0" err="1">
                <a:latin typeface="Calibri" panose="020F0502020204030204" pitchFamily="34" charset="0"/>
                <a:cs typeface="Calibri" panose="020F0502020204030204" pitchFamily="34" charset="0"/>
              </a:rPr>
              <a:t>Gildhoff</a:t>
            </a:r>
            <a:r>
              <a:rPr lang="de-DE" sz="1100" dirty="0">
                <a:latin typeface="Calibri" panose="020F0502020204030204" pitchFamily="34" charset="0"/>
                <a:cs typeface="Calibri" panose="020F0502020204030204" pitchFamily="34" charset="0"/>
              </a:rPr>
              <a:t> 2013, 43)</a:t>
            </a:r>
          </a:p>
          <a:p>
            <a:endParaRPr lang="de-DE" dirty="0"/>
          </a:p>
        </p:txBody>
      </p:sp>
    </p:spTree>
    <p:extLst>
      <p:ext uri="{BB962C8B-B14F-4D97-AF65-F5344CB8AC3E}">
        <p14:creationId xmlns:p14="http://schemas.microsoft.com/office/powerpoint/2010/main" val="2536454558"/>
      </p:ext>
    </p:extLst>
  </p:cSld>
  <p:clrMapOvr>
    <a:masterClrMapping/>
  </p:clrMapOvr>
</p:sld>
</file>

<file path=ppt/theme/theme1.xml><?xml version="1.0" encoding="utf-8"?>
<a:theme xmlns:a="http://schemas.openxmlformats.org/drawingml/2006/main" name="Presentation">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0</TotalTime>
  <Words>536</Words>
  <Application>Microsoft Office PowerPoint</Application>
  <PresentationFormat>Bildschirmpräsentation (4:3)</PresentationFormat>
  <Paragraphs>170</Paragraphs>
  <Slides>26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Arial</vt:lpstr>
      <vt:lpstr>Calibri</vt:lpstr>
      <vt:lpstr>Times New Roman</vt:lpstr>
      <vt:lpstr>Wingdings</vt:lpstr>
      <vt:lpstr>Presentation</vt:lpstr>
      <vt:lpstr>  Für’s Leben stärken</vt:lpstr>
      <vt:lpstr>Widerstandsfähig  für’s Leben</vt:lpstr>
      <vt:lpstr>Resilient</vt:lpstr>
      <vt:lpstr>Begriff</vt:lpstr>
      <vt:lpstr>Resilienz</vt:lpstr>
      <vt:lpstr>„Schutzschirm der Seele“ </vt:lpstr>
      <vt:lpstr>Die 7 Säulen der Resilienz (Gruhl 2010, 23ff)</vt:lpstr>
      <vt:lpstr>Emmy Werner und Ruth Smith</vt:lpstr>
      <vt:lpstr>Beziehung - zentraler Schutzfaktor</vt:lpstr>
      <vt:lpstr>Frühe Erfahrungen Am Beginn des Lebens…</vt:lpstr>
      <vt:lpstr>Am Beginn des Lebens: Bindung</vt:lpstr>
      <vt:lpstr>Bindungsqualität</vt:lpstr>
      <vt:lpstr>Jüdisch-christlicher Glaube</vt:lpstr>
      <vt:lpstr>Sicher gebunden – auch im Religiösen</vt:lpstr>
      <vt:lpstr>Jüdisch-christlicher Glaube –  ein Bindungsangebot</vt:lpstr>
      <vt:lpstr>Sag es mir…</vt:lpstr>
      <vt:lpstr>Sag es mir…</vt:lpstr>
      <vt:lpstr>Konkretisierungen</vt:lpstr>
      <vt:lpstr>Das Recht des Kindes</vt:lpstr>
      <vt:lpstr>…und der Jugendlichen</vt:lpstr>
      <vt:lpstr>Konkretisierungen</vt:lpstr>
      <vt:lpstr>Konkretisierungen</vt:lpstr>
      <vt:lpstr>Konkretisierungen</vt:lpstr>
      <vt:lpstr>Konkretisierungen</vt:lpstr>
      <vt:lpstr>50 Jahre RPI Weingarten</vt:lpstr>
      <vt:lpstr>50 Jahre RPI Weingarten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Gesamtkonvent – Schulentwicklung und pädagogische Modelle</dc:title>
  <dc:creator>Sighard Kohler</dc:creator>
  <cp:lastModifiedBy>User</cp:lastModifiedBy>
  <cp:revision>88</cp:revision>
  <dcterms:created xsi:type="dcterms:W3CDTF">2010-08-15T15:40:30Z</dcterms:created>
  <dcterms:modified xsi:type="dcterms:W3CDTF">2017-11-09T14:50:57Z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TC060874521031</vt:lpwstr>
  </property>
</Properties>
</file>